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428" r:id="rId5"/>
    <p:sldId id="259" r:id="rId6"/>
    <p:sldId id="260" r:id="rId7"/>
    <p:sldId id="411" r:id="rId8"/>
    <p:sldId id="261" r:id="rId9"/>
    <p:sldId id="262" r:id="rId10"/>
    <p:sldId id="422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7" r:id="rId19"/>
    <p:sldId id="288" r:id="rId20"/>
    <p:sldId id="414" r:id="rId21"/>
    <p:sldId id="292" r:id="rId22"/>
    <p:sldId id="297" r:id="rId23"/>
    <p:sldId id="412" r:id="rId24"/>
    <p:sldId id="413" r:id="rId25"/>
    <p:sldId id="415" r:id="rId26"/>
    <p:sldId id="425" r:id="rId27"/>
    <p:sldId id="426" r:id="rId28"/>
    <p:sldId id="306" r:id="rId29"/>
    <p:sldId id="317" r:id="rId30"/>
    <p:sldId id="318" r:id="rId31"/>
    <p:sldId id="416" r:id="rId32"/>
    <p:sldId id="417" r:id="rId33"/>
    <p:sldId id="383" r:id="rId34"/>
    <p:sldId id="384" r:id="rId35"/>
    <p:sldId id="423" r:id="rId36"/>
    <p:sldId id="321" r:id="rId37"/>
    <p:sldId id="322" r:id="rId38"/>
    <p:sldId id="326" r:id="rId39"/>
    <p:sldId id="424" r:id="rId40"/>
    <p:sldId id="342" r:id="rId41"/>
    <p:sldId id="344" r:id="rId42"/>
    <p:sldId id="345" r:id="rId43"/>
    <p:sldId id="358" r:id="rId44"/>
    <p:sldId id="418" r:id="rId45"/>
    <p:sldId id="419" r:id="rId46"/>
    <p:sldId id="420" r:id="rId47"/>
    <p:sldId id="427" r:id="rId48"/>
    <p:sldId id="400" r:id="rId49"/>
    <p:sldId id="406" r:id="rId50"/>
    <p:sldId id="407" r:id="rId51"/>
    <p:sldId id="409" r:id="rId52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97" y="8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等线"/>
                <a:cs typeface="等线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00206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206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等线"/>
                <a:cs typeface="等线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00206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等线"/>
                <a:cs typeface="等线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00206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等线"/>
                <a:cs typeface="等线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等线"/>
                <a:cs typeface="等线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37123" y="2200148"/>
            <a:ext cx="2317752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00206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3784" y="1079499"/>
            <a:ext cx="8971280" cy="2217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206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73765" y="6450575"/>
            <a:ext cx="212725" cy="184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等线"/>
                <a:cs typeface="等线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2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3.jpg"/><Relationship Id="rId5" Type="http://schemas.openxmlformats.org/officeDocument/2006/relationships/image" Target="../media/image12.jpg"/><Relationship Id="rId10" Type="http://schemas.openxmlformats.org/officeDocument/2006/relationships/image" Target="../media/image22.jp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mp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mp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mp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mp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94656"/>
            <a:ext cx="12192000" cy="2190115"/>
          </a:xfrm>
          <a:custGeom>
            <a:avLst/>
            <a:gdLst/>
            <a:ahLst/>
            <a:cxnLst/>
            <a:rect l="l" t="t" r="r" b="b"/>
            <a:pathLst>
              <a:path w="12192000" h="2190115">
                <a:moveTo>
                  <a:pt x="0" y="2190013"/>
                </a:moveTo>
                <a:lnTo>
                  <a:pt x="12192000" y="2190013"/>
                </a:lnTo>
                <a:lnTo>
                  <a:pt x="12192000" y="0"/>
                </a:lnTo>
                <a:lnTo>
                  <a:pt x="0" y="0"/>
                </a:lnTo>
                <a:lnTo>
                  <a:pt x="0" y="2190013"/>
                </a:lnTo>
                <a:close/>
              </a:path>
            </a:pathLst>
          </a:custGeom>
          <a:solidFill>
            <a:srgbClr val="2626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917" y="2451841"/>
            <a:ext cx="10210165" cy="141384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207510" marR="5080" indent="-4194810">
              <a:lnSpc>
                <a:spcPts val="5090"/>
              </a:lnSpc>
              <a:spcBef>
                <a:spcPts val="825"/>
              </a:spcBef>
              <a:tabLst>
                <a:tab pos="6644640" algn="l"/>
              </a:tabLst>
            </a:pPr>
            <a:r>
              <a:rPr lang="en-US" b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lang="en-US" b="0" spc="-2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b="0" spc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lang="en-US" b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lang="en-US" b="0" spc="-1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lang="en-US" b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lang="en-US" b="0" spc="-1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lang="en-US" b="0">
                <a:solidFill>
                  <a:srgbClr val="FFFFFF"/>
                </a:solidFill>
                <a:latin typeface="Times New Roman"/>
                <a:cs typeface="Times New Roman"/>
              </a:rPr>
              <a:t>h of </a:t>
            </a:r>
            <a:r>
              <a:rPr b="0" spc="-5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b="0" spc="-1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b="0">
                <a:solidFill>
                  <a:srgbClr val="FFFFFF"/>
                </a:solidFill>
                <a:latin typeface="Times New Roman"/>
                <a:cs typeface="Times New Roman"/>
              </a:rPr>
              <a:t>vi</a:t>
            </a:r>
            <a:r>
              <a:rPr b="0" spc="-1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b="0" spc="-5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b="0">
                <a:solidFill>
                  <a:srgbClr val="FFFFFF"/>
                </a:solidFill>
                <a:latin typeface="Times New Roman"/>
                <a:cs typeface="Times New Roman"/>
              </a:rPr>
              <a:t>-b</a:t>
            </a:r>
            <a:r>
              <a:rPr b="0" spc="-10">
                <a:solidFill>
                  <a:srgbClr val="FFFFFF"/>
                </a:solidFill>
                <a:latin typeface="Times New Roman"/>
                <a:cs typeface="Times New Roman"/>
              </a:rPr>
              <a:t>ase</a:t>
            </a:r>
            <a:r>
              <a:rPr b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b="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b="0" spc="-5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b="0" spc="-10">
                <a:solidFill>
                  <a:srgbClr val="FFFFFF"/>
                </a:solidFill>
                <a:latin typeface="Times New Roman"/>
                <a:cs typeface="Times New Roman"/>
              </a:rPr>
              <a:t>ec</a:t>
            </a:r>
            <a:r>
              <a:rPr b="0">
                <a:solidFill>
                  <a:srgbClr val="FFFFFF"/>
                </a:solidFill>
                <a:latin typeface="Times New Roman"/>
                <a:cs typeface="Times New Roman"/>
              </a:rPr>
              <a:t>omm</a:t>
            </a:r>
            <a:r>
              <a:rPr b="0" spc="-1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b="0">
                <a:solidFill>
                  <a:srgbClr val="FFFFFF"/>
                </a:solidFill>
                <a:latin typeface="Times New Roman"/>
                <a:cs typeface="Times New Roman"/>
              </a:rPr>
              <a:t>nd</a:t>
            </a:r>
            <a:r>
              <a:rPr b="0" spc="-1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b="0">
                <a:solidFill>
                  <a:srgbClr val="FFFFFF"/>
                </a:solidFill>
                <a:latin typeface="Times New Roman"/>
                <a:cs typeface="Times New Roman"/>
              </a:rPr>
              <a:t>r  </a:t>
            </a:r>
            <a:r>
              <a:rPr b="0" spc="-5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b="0" spc="-5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184670"/>
            <a:ext cx="12192000" cy="303530"/>
          </a:xfrm>
          <a:custGeom>
            <a:avLst/>
            <a:gdLst/>
            <a:ahLst/>
            <a:cxnLst/>
            <a:rect l="l" t="t" r="r" b="b"/>
            <a:pathLst>
              <a:path w="12192000" h="303529">
                <a:moveTo>
                  <a:pt x="0" y="303211"/>
                </a:moveTo>
                <a:lnTo>
                  <a:pt x="12192000" y="303211"/>
                </a:lnTo>
                <a:lnTo>
                  <a:pt x="12192000" y="0"/>
                </a:lnTo>
                <a:lnTo>
                  <a:pt x="0" y="0"/>
                </a:lnTo>
                <a:lnTo>
                  <a:pt x="0" y="30321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65276"/>
            <a:ext cx="8534400" cy="46551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Introduction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on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Review-based Recommender System</a:t>
            </a:r>
            <a:r>
              <a:rPr sz="2600" spc="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(RRS)</a:t>
            </a: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185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Development Course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Review-based Recommender</a:t>
            </a:r>
            <a:r>
              <a:rPr sz="2600" spc="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105" dirty="0">
                <a:solidFill>
                  <a:srgbClr val="002060"/>
                </a:solidFill>
                <a:latin typeface="Times New Roman"/>
                <a:cs typeface="Times New Roman"/>
              </a:rPr>
              <a:t>System</a:t>
            </a:r>
            <a:endParaRPr sz="26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1985"/>
              </a:spcBef>
              <a:buClr>
                <a:srgbClr val="0B1B4A"/>
              </a:buClr>
              <a:buFont typeface="Arial"/>
              <a:buChar char="➢"/>
              <a:tabLst>
                <a:tab pos="8128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Conventional</a:t>
            </a:r>
            <a:r>
              <a:rPr sz="2200" spc="-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2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1845"/>
              </a:spcBef>
              <a:buClr>
                <a:srgbClr val="0B1B4A"/>
              </a:buClr>
              <a:buFont typeface="Arial"/>
              <a:buChar char="➢"/>
              <a:tabLst>
                <a:tab pos="8128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 Learning </a:t>
            </a:r>
            <a:r>
              <a:rPr sz="2200" dirty="0">
                <a:solidFill>
                  <a:srgbClr val="002060"/>
                </a:solidFill>
                <a:latin typeface="Times New Roman"/>
                <a:cs typeface="Times New Roman"/>
              </a:rPr>
              <a:t>for</a:t>
            </a:r>
            <a:r>
              <a:rPr sz="22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200">
              <a:latin typeface="Times New Roman"/>
              <a:cs typeface="Times New Roman"/>
            </a:endParaRPr>
          </a:p>
          <a:p>
            <a:pPr marL="1270000" lvl="2" indent="-342900">
              <a:lnSpc>
                <a:spcPct val="100000"/>
              </a:lnSpc>
              <a:spcBef>
                <a:spcPts val="1660"/>
              </a:spcBef>
              <a:buClr>
                <a:srgbClr val="0B1B4A"/>
              </a:buClr>
              <a:buFont typeface="Arial"/>
              <a:buChar char="➢"/>
              <a:tabLst>
                <a:tab pos="1269365" algn="l"/>
                <a:tab pos="1270000" algn="l"/>
              </a:tabLst>
            </a:pP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CNN, RNN </a:t>
            </a: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and Attention</a:t>
            </a:r>
            <a:r>
              <a:rPr sz="2000" spc="-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Mechanism</a:t>
            </a:r>
            <a:endParaRPr sz="200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1270000" lvl="2" indent="-342900">
              <a:lnSpc>
                <a:spcPct val="100000"/>
              </a:lnSpc>
              <a:spcBef>
                <a:spcPts val="1700"/>
              </a:spcBef>
              <a:buClr>
                <a:srgbClr val="0B1B4A"/>
              </a:buClr>
              <a:buFont typeface="Arial"/>
              <a:buChar char="➢"/>
              <a:tabLst>
                <a:tab pos="1269365" algn="l"/>
                <a:tab pos="1270000" algn="l"/>
              </a:tabLst>
            </a:pP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Aspect based</a:t>
            </a:r>
            <a:r>
              <a:rPr sz="2000" spc="-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0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Clr>
                <a:srgbClr val="0B1B4A"/>
              </a:buClr>
            </a:pPr>
            <a:endParaRPr sz="1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Exploiting </a:t>
            </a: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Auxiliary</a:t>
            </a:r>
            <a:r>
              <a:rPr sz="260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Review</a:t>
            </a:r>
            <a:endParaRPr lang="en-US" altLang="zh-CN" sz="26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18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Summary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and</a:t>
            </a:r>
            <a:r>
              <a:rPr sz="2600" spc="-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Outlook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1304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Ag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67427" y="6421628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7373" y="3930650"/>
            <a:ext cx="3009900" cy="2425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23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43" y="1246890"/>
            <a:ext cx="10742816" cy="1821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lang="en-US" sz="2800" spc="-5">
                <a:solidFill>
                  <a:srgbClr val="002060"/>
                </a:solidFill>
                <a:latin typeface="Times New Roman"/>
                <a:cs typeface="Times New Roman"/>
              </a:rPr>
              <a:t>Convolution</a:t>
            </a:r>
            <a:r>
              <a:rPr lang="en-US" altLang="zh-CN" sz="2800" spc="-5">
                <a:solidFill>
                  <a:srgbClr val="002060"/>
                </a:solidFill>
                <a:latin typeface="Times New Roman"/>
                <a:cs typeface="Times New Roman"/>
              </a:rPr>
              <a:t>al</a:t>
            </a:r>
            <a:r>
              <a:rPr lang="en-US" altLang="zh-CN" sz="280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-5">
                <a:solidFill>
                  <a:srgbClr val="002060"/>
                </a:solidFill>
                <a:latin typeface="Times New Roman"/>
                <a:cs typeface="Times New Roman"/>
              </a:rPr>
              <a:t>Matrix Factorization</a:t>
            </a:r>
            <a:r>
              <a:rPr lang="en-US" altLang="zh-CN" sz="2800" spc="-4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-5">
                <a:solidFill>
                  <a:srgbClr val="002060"/>
                </a:solidFill>
                <a:latin typeface="Times New Roman"/>
                <a:cs typeface="Times New Roman"/>
              </a:rPr>
              <a:t>(ConvMF)</a:t>
            </a:r>
            <a:endParaRPr lang="en-US" altLang="zh-CN"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tabLst>
                <a:tab pos="461645" algn="l"/>
                <a:tab pos="462280" algn="l"/>
              </a:tabLst>
            </a:pPr>
            <a:r>
              <a:rPr lang="en-US" sz="2000" spc="-10">
                <a:solidFill>
                  <a:srgbClr val="002060"/>
                </a:solidFill>
                <a:latin typeface="Times New Roman"/>
                <a:cs typeface="Times New Roman"/>
              </a:rPr>
              <a:t>       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tabLst>
                <a:tab pos="461645" algn="l"/>
                <a:tab pos="462280" algn="l"/>
              </a:tabLst>
            </a:pPr>
            <a:r>
              <a:rPr lang="en-US" sz="2000" spc="-10">
                <a:solidFill>
                  <a:srgbClr val="002060"/>
                </a:solidFill>
                <a:latin typeface="Times New Roman"/>
                <a:cs typeface="Times New Roman"/>
              </a:rPr>
              <a:t>	Utilizing</a:t>
            </a:r>
            <a:r>
              <a:rPr lang="en-US" sz="2000" spc="-5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2000">
                <a:solidFill>
                  <a:srgbClr val="002060"/>
                </a:solidFill>
                <a:latin typeface="Times New Roman"/>
                <a:cs typeface="Times New Roman"/>
              </a:rPr>
              <a:t>CNN 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to extract </a:t>
            </a:r>
            <a:r>
              <a:rPr lang="en-US" altLang="zh-CN" sz="2000" spc="-10">
                <a:solidFill>
                  <a:srgbClr val="002060"/>
                </a:solidFill>
                <a:latin typeface="Times New Roman"/>
                <a:cs typeface="Times New Roman"/>
              </a:rPr>
              <a:t>item 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latent features from </a:t>
            </a:r>
            <a:r>
              <a:rPr lang="en-US" altLang="zh-CN" sz="2000" spc="-10">
                <a:solidFill>
                  <a:srgbClr val="002060"/>
                </a:solidFill>
                <a:latin typeface="Times New Roman"/>
                <a:cs typeface="Times New Roman"/>
              </a:rPr>
              <a:t>item</a:t>
            </a:r>
            <a:r>
              <a:rPr lang="en-US" altLang="zh-CN" sz="2000" spc="-5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tabLst>
                <a:tab pos="461645" algn="l"/>
                <a:tab pos="462280" algn="l"/>
              </a:tabLst>
            </a:pPr>
            <a:endParaRPr sz="1900">
              <a:latin typeface="Times New Roman"/>
              <a:cs typeface="Times New Roman"/>
            </a:endParaRPr>
          </a:p>
          <a:p>
            <a:pPr marL="462280" indent="-449580">
              <a:lnSpc>
                <a:spcPct val="100000"/>
              </a:lnSpc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lang="en-US" altLang="zh-CN" sz="2800">
                <a:solidFill>
                  <a:srgbClr val="002060"/>
                </a:solidFill>
                <a:latin typeface="Times New Roman"/>
                <a:cs typeface="Times New Roman"/>
              </a:rPr>
              <a:t>Item Reviews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16272" y="2579534"/>
            <a:ext cx="5215951" cy="3457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07625" y="5635993"/>
            <a:ext cx="3932554" cy="368300"/>
          </a:xfrm>
          <a:custGeom>
            <a:avLst/>
            <a:gdLst/>
            <a:ahLst/>
            <a:cxnLst/>
            <a:rect l="l" t="t" r="r" b="b"/>
            <a:pathLst>
              <a:path w="3932554" h="368300">
                <a:moveTo>
                  <a:pt x="0" y="0"/>
                </a:moveTo>
                <a:lnTo>
                  <a:pt x="3932096" y="0"/>
                </a:lnTo>
                <a:lnTo>
                  <a:pt x="3932096" y="367716"/>
                </a:lnTo>
                <a:lnTo>
                  <a:pt x="0" y="367716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310" y="4807367"/>
            <a:ext cx="4293870" cy="1383665"/>
          </a:xfrm>
          <a:custGeom>
            <a:avLst/>
            <a:gdLst/>
            <a:ahLst/>
            <a:cxnLst/>
            <a:rect l="l" t="t" r="r" b="b"/>
            <a:pathLst>
              <a:path w="4293870" h="1383664">
                <a:moveTo>
                  <a:pt x="0" y="1383455"/>
                </a:moveTo>
                <a:lnTo>
                  <a:pt x="4293784" y="1383455"/>
                </a:lnTo>
                <a:lnTo>
                  <a:pt x="4293784" y="0"/>
                </a:lnTo>
                <a:lnTo>
                  <a:pt x="0" y="0"/>
                </a:lnTo>
                <a:lnTo>
                  <a:pt x="0" y="13834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8310" y="4978752"/>
            <a:ext cx="1073448" cy="9641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52061" y="5057551"/>
            <a:ext cx="668020" cy="825500"/>
          </a:xfrm>
          <a:custGeom>
            <a:avLst/>
            <a:gdLst/>
            <a:ahLst/>
            <a:cxnLst/>
            <a:rect l="l" t="t" r="r" b="b"/>
            <a:pathLst>
              <a:path w="668020" h="825500">
                <a:moveTo>
                  <a:pt x="556224" y="0"/>
                </a:moveTo>
                <a:lnTo>
                  <a:pt x="0" y="0"/>
                </a:lnTo>
                <a:lnTo>
                  <a:pt x="0" y="825080"/>
                </a:lnTo>
                <a:lnTo>
                  <a:pt x="667480" y="825080"/>
                </a:lnTo>
                <a:lnTo>
                  <a:pt x="667480" y="111246"/>
                </a:lnTo>
                <a:lnTo>
                  <a:pt x="55622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2060" y="5057552"/>
            <a:ext cx="668020" cy="825500"/>
          </a:xfrm>
          <a:custGeom>
            <a:avLst/>
            <a:gdLst/>
            <a:ahLst/>
            <a:cxnLst/>
            <a:rect l="l" t="t" r="r" b="b"/>
            <a:pathLst>
              <a:path w="668020" h="825500">
                <a:moveTo>
                  <a:pt x="0" y="0"/>
                </a:moveTo>
                <a:lnTo>
                  <a:pt x="556224" y="0"/>
                </a:lnTo>
                <a:lnTo>
                  <a:pt x="667481" y="111246"/>
                </a:lnTo>
                <a:lnTo>
                  <a:pt x="667481" y="825080"/>
                </a:lnTo>
                <a:lnTo>
                  <a:pt x="0" y="825080"/>
                </a:lnTo>
                <a:lnTo>
                  <a:pt x="0" y="0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2111" y="4862870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584045" y="0"/>
                </a:moveTo>
                <a:lnTo>
                  <a:pt x="510783" y="1083"/>
                </a:lnTo>
                <a:lnTo>
                  <a:pt x="440237" y="4246"/>
                </a:lnTo>
                <a:lnTo>
                  <a:pt x="372954" y="9359"/>
                </a:lnTo>
                <a:lnTo>
                  <a:pt x="309482" y="16291"/>
                </a:lnTo>
                <a:lnTo>
                  <a:pt x="250367" y="24912"/>
                </a:lnTo>
                <a:lnTo>
                  <a:pt x="196157" y="35092"/>
                </a:lnTo>
                <a:lnTo>
                  <a:pt x="147399" y="46701"/>
                </a:lnTo>
                <a:lnTo>
                  <a:pt x="104641" y="59608"/>
                </a:lnTo>
                <a:lnTo>
                  <a:pt x="68429" y="73683"/>
                </a:lnTo>
                <a:lnTo>
                  <a:pt x="17837" y="104816"/>
                </a:lnTo>
                <a:lnTo>
                  <a:pt x="0" y="139058"/>
                </a:lnTo>
                <a:lnTo>
                  <a:pt x="4550" y="156501"/>
                </a:lnTo>
                <a:lnTo>
                  <a:pt x="39312" y="189316"/>
                </a:lnTo>
                <a:lnTo>
                  <a:pt x="104641" y="218504"/>
                </a:lnTo>
                <a:lnTo>
                  <a:pt x="147399" y="231411"/>
                </a:lnTo>
                <a:lnTo>
                  <a:pt x="196157" y="243020"/>
                </a:lnTo>
                <a:lnTo>
                  <a:pt x="250367" y="253200"/>
                </a:lnTo>
                <a:lnTo>
                  <a:pt x="309482" y="261822"/>
                </a:lnTo>
                <a:lnTo>
                  <a:pt x="372954" y="268755"/>
                </a:lnTo>
                <a:lnTo>
                  <a:pt x="440237" y="273868"/>
                </a:lnTo>
                <a:lnTo>
                  <a:pt x="510783" y="277032"/>
                </a:lnTo>
                <a:lnTo>
                  <a:pt x="584045" y="278116"/>
                </a:lnTo>
                <a:lnTo>
                  <a:pt x="657306" y="277032"/>
                </a:lnTo>
                <a:lnTo>
                  <a:pt x="727852" y="273868"/>
                </a:lnTo>
                <a:lnTo>
                  <a:pt x="795135" y="268755"/>
                </a:lnTo>
                <a:lnTo>
                  <a:pt x="858608" y="261822"/>
                </a:lnTo>
                <a:lnTo>
                  <a:pt x="917723" y="253200"/>
                </a:lnTo>
                <a:lnTo>
                  <a:pt x="971933" y="243020"/>
                </a:lnTo>
                <a:lnTo>
                  <a:pt x="1020691" y="231411"/>
                </a:lnTo>
                <a:lnTo>
                  <a:pt x="1063450" y="218504"/>
                </a:lnTo>
                <a:lnTo>
                  <a:pt x="1099661" y="204429"/>
                </a:lnTo>
                <a:lnTo>
                  <a:pt x="1150254" y="173297"/>
                </a:lnTo>
                <a:lnTo>
                  <a:pt x="1168091" y="139058"/>
                </a:lnTo>
                <a:lnTo>
                  <a:pt x="1163540" y="121614"/>
                </a:lnTo>
                <a:lnTo>
                  <a:pt x="1128778" y="88796"/>
                </a:lnTo>
                <a:lnTo>
                  <a:pt x="1063450" y="59608"/>
                </a:lnTo>
                <a:lnTo>
                  <a:pt x="1020691" y="46701"/>
                </a:lnTo>
                <a:lnTo>
                  <a:pt x="971933" y="35092"/>
                </a:lnTo>
                <a:lnTo>
                  <a:pt x="917723" y="24912"/>
                </a:lnTo>
                <a:lnTo>
                  <a:pt x="858608" y="16291"/>
                </a:lnTo>
                <a:lnTo>
                  <a:pt x="795135" y="9359"/>
                </a:lnTo>
                <a:lnTo>
                  <a:pt x="727852" y="4246"/>
                </a:lnTo>
                <a:lnTo>
                  <a:pt x="657306" y="1083"/>
                </a:lnTo>
                <a:lnTo>
                  <a:pt x="58404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2111" y="4862870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0" y="139058"/>
                </a:moveTo>
                <a:lnTo>
                  <a:pt x="17837" y="104816"/>
                </a:lnTo>
                <a:lnTo>
                  <a:pt x="68430" y="73683"/>
                </a:lnTo>
                <a:lnTo>
                  <a:pt x="104641" y="59608"/>
                </a:lnTo>
                <a:lnTo>
                  <a:pt x="147399" y="46701"/>
                </a:lnTo>
                <a:lnTo>
                  <a:pt x="196157" y="35092"/>
                </a:lnTo>
                <a:lnTo>
                  <a:pt x="250367" y="24912"/>
                </a:lnTo>
                <a:lnTo>
                  <a:pt x="309482" y="16291"/>
                </a:lnTo>
                <a:lnTo>
                  <a:pt x="372955" y="9359"/>
                </a:lnTo>
                <a:lnTo>
                  <a:pt x="440238" y="4246"/>
                </a:lnTo>
                <a:lnTo>
                  <a:pt x="510784" y="1083"/>
                </a:lnTo>
                <a:lnTo>
                  <a:pt x="584045" y="0"/>
                </a:lnTo>
                <a:lnTo>
                  <a:pt x="657307" y="1083"/>
                </a:lnTo>
                <a:lnTo>
                  <a:pt x="727853" y="4246"/>
                </a:lnTo>
                <a:lnTo>
                  <a:pt x="795136" y="9359"/>
                </a:lnTo>
                <a:lnTo>
                  <a:pt x="858609" y="16291"/>
                </a:lnTo>
                <a:lnTo>
                  <a:pt x="917724" y="24912"/>
                </a:lnTo>
                <a:lnTo>
                  <a:pt x="971934" y="35092"/>
                </a:lnTo>
                <a:lnTo>
                  <a:pt x="1020692" y="46701"/>
                </a:lnTo>
                <a:lnTo>
                  <a:pt x="1063450" y="59608"/>
                </a:lnTo>
                <a:lnTo>
                  <a:pt x="1099661" y="73683"/>
                </a:lnTo>
                <a:lnTo>
                  <a:pt x="1150254" y="104816"/>
                </a:lnTo>
                <a:lnTo>
                  <a:pt x="1168091" y="139058"/>
                </a:lnTo>
                <a:lnTo>
                  <a:pt x="1163541" y="156501"/>
                </a:lnTo>
                <a:lnTo>
                  <a:pt x="1128779" y="189317"/>
                </a:lnTo>
                <a:lnTo>
                  <a:pt x="1063450" y="218504"/>
                </a:lnTo>
                <a:lnTo>
                  <a:pt x="1020692" y="231411"/>
                </a:lnTo>
                <a:lnTo>
                  <a:pt x="971934" y="243020"/>
                </a:lnTo>
                <a:lnTo>
                  <a:pt x="917724" y="253201"/>
                </a:lnTo>
                <a:lnTo>
                  <a:pt x="858609" y="261823"/>
                </a:lnTo>
                <a:lnTo>
                  <a:pt x="795136" y="268756"/>
                </a:lnTo>
                <a:lnTo>
                  <a:pt x="727853" y="273869"/>
                </a:lnTo>
                <a:lnTo>
                  <a:pt x="657307" y="277033"/>
                </a:lnTo>
                <a:lnTo>
                  <a:pt x="584045" y="278116"/>
                </a:lnTo>
                <a:lnTo>
                  <a:pt x="510784" y="277033"/>
                </a:lnTo>
                <a:lnTo>
                  <a:pt x="440238" y="273869"/>
                </a:lnTo>
                <a:lnTo>
                  <a:pt x="372955" y="268756"/>
                </a:lnTo>
                <a:lnTo>
                  <a:pt x="309482" y="261823"/>
                </a:lnTo>
                <a:lnTo>
                  <a:pt x="250367" y="253201"/>
                </a:lnTo>
                <a:lnTo>
                  <a:pt x="196157" y="243020"/>
                </a:lnTo>
                <a:lnTo>
                  <a:pt x="147399" y="231411"/>
                </a:lnTo>
                <a:lnTo>
                  <a:pt x="104641" y="218504"/>
                </a:lnTo>
                <a:lnTo>
                  <a:pt x="68430" y="204429"/>
                </a:lnTo>
                <a:lnTo>
                  <a:pt x="17837" y="173297"/>
                </a:lnTo>
                <a:lnTo>
                  <a:pt x="0" y="139058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2111" y="5289316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584045" y="0"/>
                </a:moveTo>
                <a:lnTo>
                  <a:pt x="510783" y="1083"/>
                </a:lnTo>
                <a:lnTo>
                  <a:pt x="440237" y="4246"/>
                </a:lnTo>
                <a:lnTo>
                  <a:pt x="372954" y="9359"/>
                </a:lnTo>
                <a:lnTo>
                  <a:pt x="309482" y="16291"/>
                </a:lnTo>
                <a:lnTo>
                  <a:pt x="250367" y="24912"/>
                </a:lnTo>
                <a:lnTo>
                  <a:pt x="196157" y="35092"/>
                </a:lnTo>
                <a:lnTo>
                  <a:pt x="147399" y="46701"/>
                </a:lnTo>
                <a:lnTo>
                  <a:pt x="104641" y="59608"/>
                </a:lnTo>
                <a:lnTo>
                  <a:pt x="68429" y="73683"/>
                </a:lnTo>
                <a:lnTo>
                  <a:pt x="17837" y="104816"/>
                </a:lnTo>
                <a:lnTo>
                  <a:pt x="0" y="139058"/>
                </a:lnTo>
                <a:lnTo>
                  <a:pt x="4550" y="156501"/>
                </a:lnTo>
                <a:lnTo>
                  <a:pt x="39312" y="189317"/>
                </a:lnTo>
                <a:lnTo>
                  <a:pt x="104641" y="218504"/>
                </a:lnTo>
                <a:lnTo>
                  <a:pt x="147399" y="231411"/>
                </a:lnTo>
                <a:lnTo>
                  <a:pt x="196157" y="243021"/>
                </a:lnTo>
                <a:lnTo>
                  <a:pt x="250367" y="253201"/>
                </a:lnTo>
                <a:lnTo>
                  <a:pt x="309482" y="261823"/>
                </a:lnTo>
                <a:lnTo>
                  <a:pt x="372954" y="268756"/>
                </a:lnTo>
                <a:lnTo>
                  <a:pt x="440237" y="273870"/>
                </a:lnTo>
                <a:lnTo>
                  <a:pt x="510783" y="277033"/>
                </a:lnTo>
                <a:lnTo>
                  <a:pt x="584045" y="278117"/>
                </a:lnTo>
                <a:lnTo>
                  <a:pt x="657306" y="277033"/>
                </a:lnTo>
                <a:lnTo>
                  <a:pt x="727852" y="273870"/>
                </a:lnTo>
                <a:lnTo>
                  <a:pt x="795135" y="268756"/>
                </a:lnTo>
                <a:lnTo>
                  <a:pt x="858608" y="261823"/>
                </a:lnTo>
                <a:lnTo>
                  <a:pt x="917723" y="253201"/>
                </a:lnTo>
                <a:lnTo>
                  <a:pt x="971933" y="243021"/>
                </a:lnTo>
                <a:lnTo>
                  <a:pt x="1020691" y="231411"/>
                </a:lnTo>
                <a:lnTo>
                  <a:pt x="1063450" y="218504"/>
                </a:lnTo>
                <a:lnTo>
                  <a:pt x="1099661" y="204429"/>
                </a:lnTo>
                <a:lnTo>
                  <a:pt x="1150254" y="173297"/>
                </a:lnTo>
                <a:lnTo>
                  <a:pt x="1168091" y="139058"/>
                </a:lnTo>
                <a:lnTo>
                  <a:pt x="1163540" y="121614"/>
                </a:lnTo>
                <a:lnTo>
                  <a:pt x="1128778" y="88796"/>
                </a:lnTo>
                <a:lnTo>
                  <a:pt x="1063450" y="59608"/>
                </a:lnTo>
                <a:lnTo>
                  <a:pt x="1020691" y="46701"/>
                </a:lnTo>
                <a:lnTo>
                  <a:pt x="971933" y="35092"/>
                </a:lnTo>
                <a:lnTo>
                  <a:pt x="917723" y="24912"/>
                </a:lnTo>
                <a:lnTo>
                  <a:pt x="858608" y="16291"/>
                </a:lnTo>
                <a:lnTo>
                  <a:pt x="795135" y="9359"/>
                </a:lnTo>
                <a:lnTo>
                  <a:pt x="727852" y="4246"/>
                </a:lnTo>
                <a:lnTo>
                  <a:pt x="657306" y="1083"/>
                </a:lnTo>
                <a:lnTo>
                  <a:pt x="58404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2111" y="5289316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0" y="139058"/>
                </a:moveTo>
                <a:lnTo>
                  <a:pt x="17837" y="104816"/>
                </a:lnTo>
                <a:lnTo>
                  <a:pt x="68430" y="73683"/>
                </a:lnTo>
                <a:lnTo>
                  <a:pt x="104641" y="59608"/>
                </a:lnTo>
                <a:lnTo>
                  <a:pt x="147399" y="46701"/>
                </a:lnTo>
                <a:lnTo>
                  <a:pt x="196157" y="35092"/>
                </a:lnTo>
                <a:lnTo>
                  <a:pt x="250367" y="24912"/>
                </a:lnTo>
                <a:lnTo>
                  <a:pt x="309482" y="16291"/>
                </a:lnTo>
                <a:lnTo>
                  <a:pt x="372955" y="9359"/>
                </a:lnTo>
                <a:lnTo>
                  <a:pt x="440238" y="4246"/>
                </a:lnTo>
                <a:lnTo>
                  <a:pt x="510784" y="1083"/>
                </a:lnTo>
                <a:lnTo>
                  <a:pt x="584045" y="0"/>
                </a:lnTo>
                <a:lnTo>
                  <a:pt x="657307" y="1083"/>
                </a:lnTo>
                <a:lnTo>
                  <a:pt x="727853" y="4246"/>
                </a:lnTo>
                <a:lnTo>
                  <a:pt x="795136" y="9359"/>
                </a:lnTo>
                <a:lnTo>
                  <a:pt x="858609" y="16291"/>
                </a:lnTo>
                <a:lnTo>
                  <a:pt x="917724" y="24912"/>
                </a:lnTo>
                <a:lnTo>
                  <a:pt x="971934" y="35092"/>
                </a:lnTo>
                <a:lnTo>
                  <a:pt x="1020692" y="46701"/>
                </a:lnTo>
                <a:lnTo>
                  <a:pt x="1063450" y="59608"/>
                </a:lnTo>
                <a:lnTo>
                  <a:pt x="1099661" y="73683"/>
                </a:lnTo>
                <a:lnTo>
                  <a:pt x="1150254" y="104816"/>
                </a:lnTo>
                <a:lnTo>
                  <a:pt x="1168091" y="139058"/>
                </a:lnTo>
                <a:lnTo>
                  <a:pt x="1163541" y="156501"/>
                </a:lnTo>
                <a:lnTo>
                  <a:pt x="1128779" y="189317"/>
                </a:lnTo>
                <a:lnTo>
                  <a:pt x="1063450" y="218504"/>
                </a:lnTo>
                <a:lnTo>
                  <a:pt x="1020692" y="231411"/>
                </a:lnTo>
                <a:lnTo>
                  <a:pt x="971934" y="243020"/>
                </a:lnTo>
                <a:lnTo>
                  <a:pt x="917724" y="253201"/>
                </a:lnTo>
                <a:lnTo>
                  <a:pt x="858609" y="261823"/>
                </a:lnTo>
                <a:lnTo>
                  <a:pt x="795136" y="268756"/>
                </a:lnTo>
                <a:lnTo>
                  <a:pt x="727853" y="273869"/>
                </a:lnTo>
                <a:lnTo>
                  <a:pt x="657307" y="277033"/>
                </a:lnTo>
                <a:lnTo>
                  <a:pt x="584045" y="278116"/>
                </a:lnTo>
                <a:lnTo>
                  <a:pt x="510784" y="277033"/>
                </a:lnTo>
                <a:lnTo>
                  <a:pt x="440238" y="273869"/>
                </a:lnTo>
                <a:lnTo>
                  <a:pt x="372955" y="268756"/>
                </a:lnTo>
                <a:lnTo>
                  <a:pt x="309482" y="261823"/>
                </a:lnTo>
                <a:lnTo>
                  <a:pt x="250367" y="253201"/>
                </a:lnTo>
                <a:lnTo>
                  <a:pt x="196157" y="243020"/>
                </a:lnTo>
                <a:lnTo>
                  <a:pt x="147399" y="231411"/>
                </a:lnTo>
                <a:lnTo>
                  <a:pt x="104641" y="218504"/>
                </a:lnTo>
                <a:lnTo>
                  <a:pt x="68430" y="204429"/>
                </a:lnTo>
                <a:lnTo>
                  <a:pt x="17837" y="173297"/>
                </a:lnTo>
                <a:lnTo>
                  <a:pt x="0" y="139058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2111" y="5882632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584045" y="0"/>
                </a:moveTo>
                <a:lnTo>
                  <a:pt x="510783" y="1083"/>
                </a:lnTo>
                <a:lnTo>
                  <a:pt x="440237" y="4246"/>
                </a:lnTo>
                <a:lnTo>
                  <a:pt x="372954" y="9359"/>
                </a:lnTo>
                <a:lnTo>
                  <a:pt x="309482" y="16291"/>
                </a:lnTo>
                <a:lnTo>
                  <a:pt x="250367" y="24912"/>
                </a:lnTo>
                <a:lnTo>
                  <a:pt x="196157" y="35092"/>
                </a:lnTo>
                <a:lnTo>
                  <a:pt x="147399" y="46701"/>
                </a:lnTo>
                <a:lnTo>
                  <a:pt x="104641" y="59608"/>
                </a:lnTo>
                <a:lnTo>
                  <a:pt x="68429" y="73683"/>
                </a:lnTo>
                <a:lnTo>
                  <a:pt x="17837" y="104816"/>
                </a:lnTo>
                <a:lnTo>
                  <a:pt x="0" y="139058"/>
                </a:lnTo>
                <a:lnTo>
                  <a:pt x="4550" y="156501"/>
                </a:lnTo>
                <a:lnTo>
                  <a:pt x="39312" y="189317"/>
                </a:lnTo>
                <a:lnTo>
                  <a:pt x="104641" y="218504"/>
                </a:lnTo>
                <a:lnTo>
                  <a:pt x="147399" y="231411"/>
                </a:lnTo>
                <a:lnTo>
                  <a:pt x="196157" y="243020"/>
                </a:lnTo>
                <a:lnTo>
                  <a:pt x="250367" y="253201"/>
                </a:lnTo>
                <a:lnTo>
                  <a:pt x="309482" y="261823"/>
                </a:lnTo>
                <a:lnTo>
                  <a:pt x="372954" y="268756"/>
                </a:lnTo>
                <a:lnTo>
                  <a:pt x="440237" y="273869"/>
                </a:lnTo>
                <a:lnTo>
                  <a:pt x="510783" y="277033"/>
                </a:lnTo>
                <a:lnTo>
                  <a:pt x="584045" y="278117"/>
                </a:lnTo>
                <a:lnTo>
                  <a:pt x="657306" y="277033"/>
                </a:lnTo>
                <a:lnTo>
                  <a:pt x="727852" y="273869"/>
                </a:lnTo>
                <a:lnTo>
                  <a:pt x="795135" y="268756"/>
                </a:lnTo>
                <a:lnTo>
                  <a:pt x="858608" y="261823"/>
                </a:lnTo>
                <a:lnTo>
                  <a:pt x="917723" y="253201"/>
                </a:lnTo>
                <a:lnTo>
                  <a:pt x="971933" y="243020"/>
                </a:lnTo>
                <a:lnTo>
                  <a:pt x="1020691" y="231411"/>
                </a:lnTo>
                <a:lnTo>
                  <a:pt x="1063450" y="218504"/>
                </a:lnTo>
                <a:lnTo>
                  <a:pt x="1099661" y="204429"/>
                </a:lnTo>
                <a:lnTo>
                  <a:pt x="1150254" y="173297"/>
                </a:lnTo>
                <a:lnTo>
                  <a:pt x="1168091" y="139058"/>
                </a:lnTo>
                <a:lnTo>
                  <a:pt x="1163540" y="121613"/>
                </a:lnTo>
                <a:lnTo>
                  <a:pt x="1128778" y="88796"/>
                </a:lnTo>
                <a:lnTo>
                  <a:pt x="1063450" y="59608"/>
                </a:lnTo>
                <a:lnTo>
                  <a:pt x="1020691" y="46701"/>
                </a:lnTo>
                <a:lnTo>
                  <a:pt x="971933" y="35092"/>
                </a:lnTo>
                <a:lnTo>
                  <a:pt x="917723" y="24912"/>
                </a:lnTo>
                <a:lnTo>
                  <a:pt x="858608" y="16291"/>
                </a:lnTo>
                <a:lnTo>
                  <a:pt x="795135" y="9359"/>
                </a:lnTo>
                <a:lnTo>
                  <a:pt x="727852" y="4246"/>
                </a:lnTo>
                <a:lnTo>
                  <a:pt x="657306" y="1083"/>
                </a:lnTo>
                <a:lnTo>
                  <a:pt x="58404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72111" y="5882632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0" y="139058"/>
                </a:moveTo>
                <a:lnTo>
                  <a:pt x="17837" y="104819"/>
                </a:lnTo>
                <a:lnTo>
                  <a:pt x="68430" y="73687"/>
                </a:lnTo>
                <a:lnTo>
                  <a:pt x="104641" y="59612"/>
                </a:lnTo>
                <a:lnTo>
                  <a:pt x="147399" y="46705"/>
                </a:lnTo>
                <a:lnTo>
                  <a:pt x="196157" y="35096"/>
                </a:lnTo>
                <a:lnTo>
                  <a:pt x="250367" y="24915"/>
                </a:lnTo>
                <a:lnTo>
                  <a:pt x="309482" y="16293"/>
                </a:lnTo>
                <a:lnTo>
                  <a:pt x="372955" y="9360"/>
                </a:lnTo>
                <a:lnTo>
                  <a:pt x="440238" y="4247"/>
                </a:lnTo>
                <a:lnTo>
                  <a:pt x="510784" y="1083"/>
                </a:lnTo>
                <a:lnTo>
                  <a:pt x="584045" y="0"/>
                </a:lnTo>
                <a:lnTo>
                  <a:pt x="657307" y="1083"/>
                </a:lnTo>
                <a:lnTo>
                  <a:pt x="727853" y="4247"/>
                </a:lnTo>
                <a:lnTo>
                  <a:pt x="795136" y="9360"/>
                </a:lnTo>
                <a:lnTo>
                  <a:pt x="858609" y="16293"/>
                </a:lnTo>
                <a:lnTo>
                  <a:pt x="917724" y="24915"/>
                </a:lnTo>
                <a:lnTo>
                  <a:pt x="971934" y="35096"/>
                </a:lnTo>
                <a:lnTo>
                  <a:pt x="1020692" y="46705"/>
                </a:lnTo>
                <a:lnTo>
                  <a:pt x="1063450" y="59612"/>
                </a:lnTo>
                <a:lnTo>
                  <a:pt x="1099661" y="73687"/>
                </a:lnTo>
                <a:lnTo>
                  <a:pt x="1150254" y="104819"/>
                </a:lnTo>
                <a:lnTo>
                  <a:pt x="1168091" y="139058"/>
                </a:lnTo>
                <a:lnTo>
                  <a:pt x="1163541" y="156501"/>
                </a:lnTo>
                <a:lnTo>
                  <a:pt x="1128779" y="189317"/>
                </a:lnTo>
                <a:lnTo>
                  <a:pt x="1063450" y="218504"/>
                </a:lnTo>
                <a:lnTo>
                  <a:pt x="1020692" y="231411"/>
                </a:lnTo>
                <a:lnTo>
                  <a:pt x="971934" y="243020"/>
                </a:lnTo>
                <a:lnTo>
                  <a:pt x="917724" y="253201"/>
                </a:lnTo>
                <a:lnTo>
                  <a:pt x="858609" y="261823"/>
                </a:lnTo>
                <a:lnTo>
                  <a:pt x="795136" y="268756"/>
                </a:lnTo>
                <a:lnTo>
                  <a:pt x="727853" y="273869"/>
                </a:lnTo>
                <a:lnTo>
                  <a:pt x="657307" y="277033"/>
                </a:lnTo>
                <a:lnTo>
                  <a:pt x="584045" y="278116"/>
                </a:lnTo>
                <a:lnTo>
                  <a:pt x="510784" y="277033"/>
                </a:lnTo>
                <a:lnTo>
                  <a:pt x="440238" y="273869"/>
                </a:lnTo>
                <a:lnTo>
                  <a:pt x="372955" y="268756"/>
                </a:lnTo>
                <a:lnTo>
                  <a:pt x="309482" y="261823"/>
                </a:lnTo>
                <a:lnTo>
                  <a:pt x="250367" y="253201"/>
                </a:lnTo>
                <a:lnTo>
                  <a:pt x="196157" y="243020"/>
                </a:lnTo>
                <a:lnTo>
                  <a:pt x="147399" y="231411"/>
                </a:lnTo>
                <a:lnTo>
                  <a:pt x="104641" y="218504"/>
                </a:lnTo>
                <a:lnTo>
                  <a:pt x="68430" y="204429"/>
                </a:lnTo>
                <a:lnTo>
                  <a:pt x="17837" y="173297"/>
                </a:lnTo>
                <a:lnTo>
                  <a:pt x="0" y="139058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38255" y="4997719"/>
            <a:ext cx="614045" cy="288925"/>
          </a:xfrm>
          <a:custGeom>
            <a:avLst/>
            <a:gdLst/>
            <a:ahLst/>
            <a:cxnLst/>
            <a:rect l="l" t="t" r="r" b="b"/>
            <a:pathLst>
              <a:path w="614045" h="288925">
                <a:moveTo>
                  <a:pt x="542681" y="248451"/>
                </a:moveTo>
                <a:lnTo>
                  <a:pt x="538796" y="256868"/>
                </a:lnTo>
                <a:lnTo>
                  <a:pt x="561407" y="267289"/>
                </a:lnTo>
                <a:lnTo>
                  <a:pt x="551700" y="288343"/>
                </a:lnTo>
                <a:lnTo>
                  <a:pt x="613859" y="286377"/>
                </a:lnTo>
                <a:lnTo>
                  <a:pt x="591837" y="258871"/>
                </a:lnTo>
                <a:lnTo>
                  <a:pt x="565282" y="258871"/>
                </a:lnTo>
                <a:lnTo>
                  <a:pt x="542681" y="248451"/>
                </a:lnTo>
                <a:close/>
              </a:path>
              <a:path w="614045" h="288925">
                <a:moveTo>
                  <a:pt x="574988" y="237827"/>
                </a:moveTo>
                <a:lnTo>
                  <a:pt x="565282" y="258871"/>
                </a:lnTo>
                <a:lnTo>
                  <a:pt x="591837" y="258871"/>
                </a:lnTo>
                <a:lnTo>
                  <a:pt x="574988" y="237827"/>
                </a:lnTo>
                <a:close/>
              </a:path>
              <a:path w="614045" h="288925">
                <a:moveTo>
                  <a:pt x="509000" y="232923"/>
                </a:moveTo>
                <a:lnTo>
                  <a:pt x="505115" y="241340"/>
                </a:lnTo>
                <a:lnTo>
                  <a:pt x="530378" y="252985"/>
                </a:lnTo>
                <a:lnTo>
                  <a:pt x="534263" y="244567"/>
                </a:lnTo>
                <a:lnTo>
                  <a:pt x="509000" y="232923"/>
                </a:lnTo>
                <a:close/>
              </a:path>
              <a:path w="614045" h="288925">
                <a:moveTo>
                  <a:pt x="475330" y="217385"/>
                </a:moveTo>
                <a:lnTo>
                  <a:pt x="471445" y="225813"/>
                </a:lnTo>
                <a:lnTo>
                  <a:pt x="496698" y="237456"/>
                </a:lnTo>
                <a:lnTo>
                  <a:pt x="500583" y="229039"/>
                </a:lnTo>
                <a:lnTo>
                  <a:pt x="475330" y="217385"/>
                </a:lnTo>
                <a:close/>
              </a:path>
              <a:path w="614045" h="288925">
                <a:moveTo>
                  <a:pt x="441650" y="201867"/>
                </a:moveTo>
                <a:lnTo>
                  <a:pt x="437775" y="210285"/>
                </a:lnTo>
                <a:lnTo>
                  <a:pt x="463028" y="221928"/>
                </a:lnTo>
                <a:lnTo>
                  <a:pt x="466912" y="213511"/>
                </a:lnTo>
                <a:lnTo>
                  <a:pt x="441650" y="201867"/>
                </a:lnTo>
                <a:close/>
              </a:path>
              <a:path w="614045" h="288925">
                <a:moveTo>
                  <a:pt x="407979" y="186339"/>
                </a:moveTo>
                <a:lnTo>
                  <a:pt x="404094" y="194757"/>
                </a:lnTo>
                <a:lnTo>
                  <a:pt x="429357" y="206400"/>
                </a:lnTo>
                <a:lnTo>
                  <a:pt x="433232" y="197982"/>
                </a:lnTo>
                <a:lnTo>
                  <a:pt x="407979" y="186339"/>
                </a:lnTo>
                <a:close/>
              </a:path>
              <a:path w="614045" h="288925">
                <a:moveTo>
                  <a:pt x="374308" y="170811"/>
                </a:moveTo>
                <a:lnTo>
                  <a:pt x="370424" y="179228"/>
                </a:lnTo>
                <a:lnTo>
                  <a:pt x="395677" y="190872"/>
                </a:lnTo>
                <a:lnTo>
                  <a:pt x="399561" y="182454"/>
                </a:lnTo>
                <a:lnTo>
                  <a:pt x="374308" y="170811"/>
                </a:lnTo>
                <a:close/>
              </a:path>
              <a:path w="614045" h="288925">
                <a:moveTo>
                  <a:pt x="340629" y="155282"/>
                </a:moveTo>
                <a:lnTo>
                  <a:pt x="336744" y="163700"/>
                </a:lnTo>
                <a:lnTo>
                  <a:pt x="362007" y="175343"/>
                </a:lnTo>
                <a:lnTo>
                  <a:pt x="365881" y="166926"/>
                </a:lnTo>
                <a:lnTo>
                  <a:pt x="340629" y="155282"/>
                </a:lnTo>
                <a:close/>
              </a:path>
              <a:path w="614045" h="288925">
                <a:moveTo>
                  <a:pt x="306957" y="139745"/>
                </a:moveTo>
                <a:lnTo>
                  <a:pt x="303074" y="148172"/>
                </a:lnTo>
                <a:lnTo>
                  <a:pt x="328326" y="159815"/>
                </a:lnTo>
                <a:lnTo>
                  <a:pt x="332210" y="151397"/>
                </a:lnTo>
                <a:lnTo>
                  <a:pt x="306957" y="139745"/>
                </a:lnTo>
                <a:close/>
              </a:path>
              <a:path w="614045" h="288925">
                <a:moveTo>
                  <a:pt x="273277" y="124226"/>
                </a:moveTo>
                <a:lnTo>
                  <a:pt x="269402" y="132643"/>
                </a:lnTo>
                <a:lnTo>
                  <a:pt x="294655" y="144287"/>
                </a:lnTo>
                <a:lnTo>
                  <a:pt x="298540" y="135869"/>
                </a:lnTo>
                <a:lnTo>
                  <a:pt x="273277" y="124226"/>
                </a:lnTo>
                <a:close/>
              </a:path>
              <a:path w="614045" h="288925">
                <a:moveTo>
                  <a:pt x="239607" y="108698"/>
                </a:moveTo>
                <a:lnTo>
                  <a:pt x="235723" y="117115"/>
                </a:lnTo>
                <a:lnTo>
                  <a:pt x="260976" y="128758"/>
                </a:lnTo>
                <a:lnTo>
                  <a:pt x="264859" y="120341"/>
                </a:lnTo>
                <a:lnTo>
                  <a:pt x="239607" y="108698"/>
                </a:lnTo>
                <a:close/>
              </a:path>
              <a:path w="614045" h="288925">
                <a:moveTo>
                  <a:pt x="205926" y="93169"/>
                </a:moveTo>
                <a:lnTo>
                  <a:pt x="202051" y="101587"/>
                </a:lnTo>
                <a:lnTo>
                  <a:pt x="227304" y="113231"/>
                </a:lnTo>
                <a:lnTo>
                  <a:pt x="231189" y="104813"/>
                </a:lnTo>
                <a:lnTo>
                  <a:pt x="205926" y="93169"/>
                </a:lnTo>
                <a:close/>
              </a:path>
              <a:path w="614045" h="288925">
                <a:moveTo>
                  <a:pt x="172256" y="77641"/>
                </a:moveTo>
                <a:lnTo>
                  <a:pt x="168372" y="86059"/>
                </a:lnTo>
                <a:lnTo>
                  <a:pt x="193634" y="97703"/>
                </a:lnTo>
                <a:lnTo>
                  <a:pt x="197519" y="89284"/>
                </a:lnTo>
                <a:lnTo>
                  <a:pt x="172256" y="77641"/>
                </a:lnTo>
                <a:close/>
              </a:path>
              <a:path w="614045" h="288925">
                <a:moveTo>
                  <a:pt x="138586" y="62113"/>
                </a:moveTo>
                <a:lnTo>
                  <a:pt x="134701" y="70530"/>
                </a:lnTo>
                <a:lnTo>
                  <a:pt x="159953" y="82175"/>
                </a:lnTo>
                <a:lnTo>
                  <a:pt x="163838" y="73757"/>
                </a:lnTo>
                <a:lnTo>
                  <a:pt x="138586" y="62113"/>
                </a:lnTo>
                <a:close/>
              </a:path>
              <a:path w="614045" h="288925">
                <a:moveTo>
                  <a:pt x="104905" y="46584"/>
                </a:moveTo>
                <a:lnTo>
                  <a:pt x="101031" y="55002"/>
                </a:lnTo>
                <a:lnTo>
                  <a:pt x="126283" y="66647"/>
                </a:lnTo>
                <a:lnTo>
                  <a:pt x="130168" y="58229"/>
                </a:lnTo>
                <a:lnTo>
                  <a:pt x="104905" y="46584"/>
                </a:lnTo>
                <a:close/>
              </a:path>
              <a:path w="614045" h="288925">
                <a:moveTo>
                  <a:pt x="71235" y="31056"/>
                </a:moveTo>
                <a:lnTo>
                  <a:pt x="67350" y="39474"/>
                </a:lnTo>
                <a:lnTo>
                  <a:pt x="92603" y="51118"/>
                </a:lnTo>
                <a:lnTo>
                  <a:pt x="96488" y="42701"/>
                </a:lnTo>
                <a:lnTo>
                  <a:pt x="71235" y="31056"/>
                </a:lnTo>
                <a:close/>
              </a:path>
              <a:path w="614045" h="288925">
                <a:moveTo>
                  <a:pt x="37555" y="15528"/>
                </a:moveTo>
                <a:lnTo>
                  <a:pt x="33680" y="23947"/>
                </a:lnTo>
                <a:lnTo>
                  <a:pt x="58933" y="35590"/>
                </a:lnTo>
                <a:lnTo>
                  <a:pt x="62818" y="27172"/>
                </a:lnTo>
                <a:lnTo>
                  <a:pt x="37555" y="15528"/>
                </a:lnTo>
                <a:close/>
              </a:path>
              <a:path w="614045" h="288925">
                <a:moveTo>
                  <a:pt x="3884" y="0"/>
                </a:moveTo>
                <a:lnTo>
                  <a:pt x="0" y="8418"/>
                </a:lnTo>
                <a:lnTo>
                  <a:pt x="25262" y="20062"/>
                </a:lnTo>
                <a:lnTo>
                  <a:pt x="29137" y="11644"/>
                </a:lnTo>
                <a:lnTo>
                  <a:pt x="3884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40202" y="5400563"/>
            <a:ext cx="612775" cy="55880"/>
          </a:xfrm>
          <a:custGeom>
            <a:avLst/>
            <a:gdLst/>
            <a:ahLst/>
            <a:cxnLst/>
            <a:rect l="l" t="t" r="r" b="b"/>
            <a:pathLst>
              <a:path w="612775" h="55879">
                <a:moveTo>
                  <a:pt x="546963" y="23176"/>
                </a:moveTo>
                <a:lnTo>
                  <a:pt x="519151" y="23176"/>
                </a:lnTo>
                <a:lnTo>
                  <a:pt x="519151" y="32447"/>
                </a:lnTo>
                <a:lnTo>
                  <a:pt x="546963" y="32447"/>
                </a:lnTo>
                <a:lnTo>
                  <a:pt x="546963" y="23176"/>
                </a:lnTo>
                <a:close/>
              </a:path>
              <a:path w="612775" h="55879">
                <a:moveTo>
                  <a:pt x="509880" y="23176"/>
                </a:moveTo>
                <a:lnTo>
                  <a:pt x="482069" y="23176"/>
                </a:lnTo>
                <a:lnTo>
                  <a:pt x="482069" y="32447"/>
                </a:lnTo>
                <a:lnTo>
                  <a:pt x="509880" y="32447"/>
                </a:lnTo>
                <a:lnTo>
                  <a:pt x="509880" y="23176"/>
                </a:lnTo>
                <a:close/>
              </a:path>
              <a:path w="612775" h="55879">
                <a:moveTo>
                  <a:pt x="472799" y="23176"/>
                </a:moveTo>
                <a:lnTo>
                  <a:pt x="444987" y="23176"/>
                </a:lnTo>
                <a:lnTo>
                  <a:pt x="444987" y="32447"/>
                </a:lnTo>
                <a:lnTo>
                  <a:pt x="472799" y="32447"/>
                </a:lnTo>
                <a:lnTo>
                  <a:pt x="472799" y="23176"/>
                </a:lnTo>
                <a:close/>
              </a:path>
              <a:path w="612775" h="55879">
                <a:moveTo>
                  <a:pt x="435716" y="23176"/>
                </a:moveTo>
                <a:lnTo>
                  <a:pt x="407904" y="23176"/>
                </a:lnTo>
                <a:lnTo>
                  <a:pt x="407904" y="32447"/>
                </a:lnTo>
                <a:lnTo>
                  <a:pt x="435716" y="32447"/>
                </a:lnTo>
                <a:lnTo>
                  <a:pt x="435716" y="23176"/>
                </a:lnTo>
                <a:close/>
              </a:path>
              <a:path w="612775" h="55879">
                <a:moveTo>
                  <a:pt x="398633" y="23176"/>
                </a:moveTo>
                <a:lnTo>
                  <a:pt x="370822" y="23176"/>
                </a:lnTo>
                <a:lnTo>
                  <a:pt x="370822" y="32447"/>
                </a:lnTo>
                <a:lnTo>
                  <a:pt x="398633" y="32447"/>
                </a:lnTo>
                <a:lnTo>
                  <a:pt x="398633" y="23176"/>
                </a:lnTo>
                <a:close/>
              </a:path>
              <a:path w="612775" h="55879">
                <a:moveTo>
                  <a:pt x="361552" y="23176"/>
                </a:moveTo>
                <a:lnTo>
                  <a:pt x="333740" y="23176"/>
                </a:lnTo>
                <a:lnTo>
                  <a:pt x="333740" y="32447"/>
                </a:lnTo>
                <a:lnTo>
                  <a:pt x="361552" y="32447"/>
                </a:lnTo>
                <a:lnTo>
                  <a:pt x="361552" y="23176"/>
                </a:lnTo>
                <a:close/>
              </a:path>
              <a:path w="612775" h="55879">
                <a:moveTo>
                  <a:pt x="324469" y="23176"/>
                </a:moveTo>
                <a:lnTo>
                  <a:pt x="296658" y="23176"/>
                </a:lnTo>
                <a:lnTo>
                  <a:pt x="296658" y="32447"/>
                </a:lnTo>
                <a:lnTo>
                  <a:pt x="324469" y="32447"/>
                </a:lnTo>
                <a:lnTo>
                  <a:pt x="324469" y="23176"/>
                </a:lnTo>
                <a:close/>
              </a:path>
              <a:path w="612775" h="55879">
                <a:moveTo>
                  <a:pt x="287387" y="23176"/>
                </a:moveTo>
                <a:lnTo>
                  <a:pt x="259576" y="23176"/>
                </a:lnTo>
                <a:lnTo>
                  <a:pt x="259576" y="32447"/>
                </a:lnTo>
                <a:lnTo>
                  <a:pt x="287387" y="32447"/>
                </a:lnTo>
                <a:lnTo>
                  <a:pt x="287387" y="23176"/>
                </a:lnTo>
                <a:close/>
              </a:path>
              <a:path w="612775" h="55879">
                <a:moveTo>
                  <a:pt x="250305" y="23176"/>
                </a:moveTo>
                <a:lnTo>
                  <a:pt x="222493" y="23176"/>
                </a:lnTo>
                <a:lnTo>
                  <a:pt x="222493" y="32447"/>
                </a:lnTo>
                <a:lnTo>
                  <a:pt x="250305" y="32447"/>
                </a:lnTo>
                <a:lnTo>
                  <a:pt x="250305" y="23176"/>
                </a:lnTo>
                <a:close/>
              </a:path>
              <a:path w="612775" h="55879">
                <a:moveTo>
                  <a:pt x="213222" y="23176"/>
                </a:moveTo>
                <a:lnTo>
                  <a:pt x="185411" y="23176"/>
                </a:lnTo>
                <a:lnTo>
                  <a:pt x="185411" y="32447"/>
                </a:lnTo>
                <a:lnTo>
                  <a:pt x="213222" y="32447"/>
                </a:lnTo>
                <a:lnTo>
                  <a:pt x="213222" y="23176"/>
                </a:lnTo>
                <a:close/>
              </a:path>
              <a:path w="612775" h="55879">
                <a:moveTo>
                  <a:pt x="176141" y="23176"/>
                </a:moveTo>
                <a:lnTo>
                  <a:pt x="148329" y="23176"/>
                </a:lnTo>
                <a:lnTo>
                  <a:pt x="148329" y="32447"/>
                </a:lnTo>
                <a:lnTo>
                  <a:pt x="176141" y="32447"/>
                </a:lnTo>
                <a:lnTo>
                  <a:pt x="176141" y="23176"/>
                </a:lnTo>
                <a:close/>
              </a:path>
              <a:path w="612775" h="55879">
                <a:moveTo>
                  <a:pt x="139058" y="23176"/>
                </a:moveTo>
                <a:lnTo>
                  <a:pt x="111246" y="23176"/>
                </a:lnTo>
                <a:lnTo>
                  <a:pt x="111246" y="32447"/>
                </a:lnTo>
                <a:lnTo>
                  <a:pt x="139058" y="32447"/>
                </a:lnTo>
                <a:lnTo>
                  <a:pt x="139058" y="23176"/>
                </a:lnTo>
                <a:close/>
              </a:path>
              <a:path w="612775" h="55879">
                <a:moveTo>
                  <a:pt x="101975" y="23176"/>
                </a:moveTo>
                <a:lnTo>
                  <a:pt x="74164" y="23176"/>
                </a:lnTo>
                <a:lnTo>
                  <a:pt x="74164" y="32447"/>
                </a:lnTo>
                <a:lnTo>
                  <a:pt x="101975" y="32447"/>
                </a:lnTo>
                <a:lnTo>
                  <a:pt x="101975" y="23176"/>
                </a:lnTo>
                <a:close/>
              </a:path>
              <a:path w="612775" h="55879">
                <a:moveTo>
                  <a:pt x="64894" y="23176"/>
                </a:moveTo>
                <a:lnTo>
                  <a:pt x="37082" y="23176"/>
                </a:lnTo>
                <a:lnTo>
                  <a:pt x="37082" y="32447"/>
                </a:lnTo>
                <a:lnTo>
                  <a:pt x="64894" y="32447"/>
                </a:lnTo>
                <a:lnTo>
                  <a:pt x="64894" y="23176"/>
                </a:lnTo>
                <a:close/>
              </a:path>
              <a:path w="612775" h="55879">
                <a:moveTo>
                  <a:pt x="27811" y="23176"/>
                </a:moveTo>
                <a:lnTo>
                  <a:pt x="0" y="23176"/>
                </a:lnTo>
                <a:lnTo>
                  <a:pt x="0" y="32447"/>
                </a:lnTo>
                <a:lnTo>
                  <a:pt x="27811" y="32447"/>
                </a:lnTo>
                <a:lnTo>
                  <a:pt x="27811" y="23176"/>
                </a:lnTo>
                <a:close/>
              </a:path>
              <a:path w="612775" h="55879">
                <a:moveTo>
                  <a:pt x="556752" y="0"/>
                </a:moveTo>
                <a:lnTo>
                  <a:pt x="556752" y="23176"/>
                </a:lnTo>
                <a:lnTo>
                  <a:pt x="556234" y="23176"/>
                </a:lnTo>
                <a:lnTo>
                  <a:pt x="556234" y="32447"/>
                </a:lnTo>
                <a:lnTo>
                  <a:pt x="556752" y="32447"/>
                </a:lnTo>
                <a:lnTo>
                  <a:pt x="556752" y="55623"/>
                </a:lnTo>
                <a:lnTo>
                  <a:pt x="612376" y="27811"/>
                </a:lnTo>
                <a:lnTo>
                  <a:pt x="556752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38126" y="5715715"/>
            <a:ext cx="614045" cy="309880"/>
          </a:xfrm>
          <a:custGeom>
            <a:avLst/>
            <a:gdLst/>
            <a:ahLst/>
            <a:cxnLst/>
            <a:rect l="l" t="t" r="r" b="b"/>
            <a:pathLst>
              <a:path w="614045" h="309879">
                <a:moveTo>
                  <a:pt x="551802" y="0"/>
                </a:moveTo>
                <a:lnTo>
                  <a:pt x="576638" y="49764"/>
                </a:lnTo>
                <a:lnTo>
                  <a:pt x="613989" y="46"/>
                </a:lnTo>
                <a:lnTo>
                  <a:pt x="551802" y="0"/>
                </a:lnTo>
                <a:close/>
              </a:path>
              <a:path w="614045" h="309879">
                <a:moveTo>
                  <a:pt x="555751" y="23927"/>
                </a:moveTo>
                <a:lnTo>
                  <a:pt x="530870" y="36349"/>
                </a:lnTo>
                <a:lnTo>
                  <a:pt x="535014" y="44646"/>
                </a:lnTo>
                <a:lnTo>
                  <a:pt x="559896" y="32224"/>
                </a:lnTo>
                <a:lnTo>
                  <a:pt x="555751" y="23927"/>
                </a:lnTo>
                <a:close/>
              </a:path>
              <a:path w="614045" h="309879">
                <a:moveTo>
                  <a:pt x="522571" y="40484"/>
                </a:moveTo>
                <a:lnTo>
                  <a:pt x="497690" y="52907"/>
                </a:lnTo>
                <a:lnTo>
                  <a:pt x="501834" y="61204"/>
                </a:lnTo>
                <a:lnTo>
                  <a:pt x="526715" y="48781"/>
                </a:lnTo>
                <a:lnTo>
                  <a:pt x="522571" y="40484"/>
                </a:lnTo>
                <a:close/>
              </a:path>
              <a:path w="614045" h="309879">
                <a:moveTo>
                  <a:pt x="489393" y="57051"/>
                </a:moveTo>
                <a:lnTo>
                  <a:pt x="464511" y="69473"/>
                </a:lnTo>
                <a:lnTo>
                  <a:pt x="468655" y="77761"/>
                </a:lnTo>
                <a:lnTo>
                  <a:pt x="493537" y="65348"/>
                </a:lnTo>
                <a:lnTo>
                  <a:pt x="489393" y="57051"/>
                </a:lnTo>
                <a:close/>
              </a:path>
              <a:path w="614045" h="309879">
                <a:moveTo>
                  <a:pt x="456214" y="73608"/>
                </a:moveTo>
                <a:lnTo>
                  <a:pt x="431331" y="86030"/>
                </a:lnTo>
                <a:lnTo>
                  <a:pt x="435475" y="94327"/>
                </a:lnTo>
                <a:lnTo>
                  <a:pt x="460357" y="81905"/>
                </a:lnTo>
                <a:lnTo>
                  <a:pt x="456214" y="73608"/>
                </a:lnTo>
                <a:close/>
              </a:path>
              <a:path w="614045" h="309879">
                <a:moveTo>
                  <a:pt x="423034" y="90165"/>
                </a:moveTo>
                <a:lnTo>
                  <a:pt x="398152" y="102588"/>
                </a:lnTo>
                <a:lnTo>
                  <a:pt x="402296" y="110885"/>
                </a:lnTo>
                <a:lnTo>
                  <a:pt x="427178" y="98462"/>
                </a:lnTo>
                <a:lnTo>
                  <a:pt x="423034" y="90165"/>
                </a:lnTo>
                <a:close/>
              </a:path>
              <a:path w="614045" h="309879">
                <a:moveTo>
                  <a:pt x="389855" y="106731"/>
                </a:moveTo>
                <a:lnTo>
                  <a:pt x="364972" y="119145"/>
                </a:lnTo>
                <a:lnTo>
                  <a:pt x="369116" y="127442"/>
                </a:lnTo>
                <a:lnTo>
                  <a:pt x="393998" y="115019"/>
                </a:lnTo>
                <a:lnTo>
                  <a:pt x="389855" y="106731"/>
                </a:lnTo>
                <a:close/>
              </a:path>
              <a:path w="614045" h="309879">
                <a:moveTo>
                  <a:pt x="356675" y="123289"/>
                </a:moveTo>
                <a:lnTo>
                  <a:pt x="331793" y="135711"/>
                </a:lnTo>
                <a:lnTo>
                  <a:pt x="335937" y="144008"/>
                </a:lnTo>
                <a:lnTo>
                  <a:pt x="360819" y="131586"/>
                </a:lnTo>
                <a:lnTo>
                  <a:pt x="356675" y="123289"/>
                </a:lnTo>
                <a:close/>
              </a:path>
              <a:path w="614045" h="309879">
                <a:moveTo>
                  <a:pt x="323496" y="139846"/>
                </a:moveTo>
                <a:lnTo>
                  <a:pt x="298613" y="152269"/>
                </a:lnTo>
                <a:lnTo>
                  <a:pt x="302757" y="160566"/>
                </a:lnTo>
                <a:lnTo>
                  <a:pt x="327639" y="148143"/>
                </a:lnTo>
                <a:lnTo>
                  <a:pt x="323496" y="139846"/>
                </a:lnTo>
                <a:close/>
              </a:path>
              <a:path w="614045" h="309879">
                <a:moveTo>
                  <a:pt x="290316" y="156412"/>
                </a:moveTo>
                <a:lnTo>
                  <a:pt x="265435" y="168826"/>
                </a:lnTo>
                <a:lnTo>
                  <a:pt x="269579" y="177123"/>
                </a:lnTo>
                <a:lnTo>
                  <a:pt x="294460" y="164700"/>
                </a:lnTo>
                <a:lnTo>
                  <a:pt x="290316" y="156412"/>
                </a:lnTo>
                <a:close/>
              </a:path>
              <a:path w="614045" h="309879">
                <a:moveTo>
                  <a:pt x="257138" y="172970"/>
                </a:moveTo>
                <a:lnTo>
                  <a:pt x="232255" y="185392"/>
                </a:lnTo>
                <a:lnTo>
                  <a:pt x="236399" y="193680"/>
                </a:lnTo>
                <a:lnTo>
                  <a:pt x="261282" y="181267"/>
                </a:lnTo>
                <a:lnTo>
                  <a:pt x="257138" y="172970"/>
                </a:lnTo>
                <a:close/>
              </a:path>
              <a:path w="614045" h="309879">
                <a:moveTo>
                  <a:pt x="223958" y="189527"/>
                </a:moveTo>
                <a:lnTo>
                  <a:pt x="199076" y="201949"/>
                </a:lnTo>
                <a:lnTo>
                  <a:pt x="203220" y="210247"/>
                </a:lnTo>
                <a:lnTo>
                  <a:pt x="228102" y="197824"/>
                </a:lnTo>
                <a:lnTo>
                  <a:pt x="223958" y="189527"/>
                </a:lnTo>
                <a:close/>
              </a:path>
              <a:path w="614045" h="309879">
                <a:moveTo>
                  <a:pt x="190779" y="206093"/>
                </a:moveTo>
                <a:lnTo>
                  <a:pt x="165896" y="218507"/>
                </a:lnTo>
                <a:lnTo>
                  <a:pt x="170040" y="226804"/>
                </a:lnTo>
                <a:lnTo>
                  <a:pt x="194923" y="214381"/>
                </a:lnTo>
                <a:lnTo>
                  <a:pt x="190779" y="206093"/>
                </a:lnTo>
                <a:close/>
              </a:path>
              <a:path w="614045" h="309879">
                <a:moveTo>
                  <a:pt x="157608" y="222651"/>
                </a:moveTo>
                <a:lnTo>
                  <a:pt x="132717" y="235073"/>
                </a:lnTo>
                <a:lnTo>
                  <a:pt x="136861" y="243361"/>
                </a:lnTo>
                <a:lnTo>
                  <a:pt x="161743" y="230948"/>
                </a:lnTo>
                <a:lnTo>
                  <a:pt x="157608" y="222651"/>
                </a:lnTo>
                <a:close/>
              </a:path>
              <a:path w="614045" h="309879">
                <a:moveTo>
                  <a:pt x="124429" y="239208"/>
                </a:moveTo>
                <a:lnTo>
                  <a:pt x="99537" y="251630"/>
                </a:lnTo>
                <a:lnTo>
                  <a:pt x="103681" y="259928"/>
                </a:lnTo>
                <a:lnTo>
                  <a:pt x="128564" y="247505"/>
                </a:lnTo>
                <a:lnTo>
                  <a:pt x="124429" y="239208"/>
                </a:lnTo>
                <a:close/>
              </a:path>
              <a:path w="614045" h="309879">
                <a:moveTo>
                  <a:pt x="91249" y="255774"/>
                </a:moveTo>
                <a:lnTo>
                  <a:pt x="66358" y="268188"/>
                </a:lnTo>
                <a:lnTo>
                  <a:pt x="70502" y="276485"/>
                </a:lnTo>
                <a:lnTo>
                  <a:pt x="95384" y="264062"/>
                </a:lnTo>
                <a:lnTo>
                  <a:pt x="91249" y="255774"/>
                </a:lnTo>
                <a:close/>
              </a:path>
              <a:path w="614045" h="309879">
                <a:moveTo>
                  <a:pt x="58070" y="272332"/>
                </a:moveTo>
                <a:lnTo>
                  <a:pt x="33178" y="284754"/>
                </a:lnTo>
                <a:lnTo>
                  <a:pt x="37322" y="293042"/>
                </a:lnTo>
                <a:lnTo>
                  <a:pt x="62205" y="280629"/>
                </a:lnTo>
                <a:lnTo>
                  <a:pt x="58070" y="272332"/>
                </a:lnTo>
                <a:close/>
              </a:path>
              <a:path w="614045" h="309879">
                <a:moveTo>
                  <a:pt x="24890" y="288889"/>
                </a:moveTo>
                <a:lnTo>
                  <a:pt x="0" y="301311"/>
                </a:lnTo>
                <a:lnTo>
                  <a:pt x="4144" y="309609"/>
                </a:lnTo>
                <a:lnTo>
                  <a:pt x="29025" y="297186"/>
                </a:lnTo>
                <a:lnTo>
                  <a:pt x="24890" y="288889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36394" y="4983387"/>
            <a:ext cx="324485" cy="1085215"/>
          </a:xfrm>
          <a:custGeom>
            <a:avLst/>
            <a:gdLst/>
            <a:ahLst/>
            <a:cxnLst/>
            <a:rect l="l" t="t" r="r" b="b"/>
            <a:pathLst>
              <a:path w="324485" h="1085214">
                <a:moveTo>
                  <a:pt x="324469" y="1084656"/>
                </a:moveTo>
                <a:lnTo>
                  <a:pt x="261320" y="1082531"/>
                </a:lnTo>
                <a:lnTo>
                  <a:pt x="209752" y="1076735"/>
                </a:lnTo>
                <a:lnTo>
                  <a:pt x="174984" y="1068139"/>
                </a:lnTo>
                <a:lnTo>
                  <a:pt x="162234" y="1057613"/>
                </a:lnTo>
                <a:lnTo>
                  <a:pt x="162234" y="569361"/>
                </a:lnTo>
                <a:lnTo>
                  <a:pt x="149485" y="558840"/>
                </a:lnTo>
                <a:lnTo>
                  <a:pt x="114717" y="550247"/>
                </a:lnTo>
                <a:lnTo>
                  <a:pt x="63149" y="544453"/>
                </a:lnTo>
                <a:lnTo>
                  <a:pt x="0" y="542328"/>
                </a:lnTo>
                <a:lnTo>
                  <a:pt x="63149" y="540202"/>
                </a:lnTo>
                <a:lnTo>
                  <a:pt x="114717" y="534407"/>
                </a:lnTo>
                <a:lnTo>
                  <a:pt x="149485" y="525811"/>
                </a:lnTo>
                <a:lnTo>
                  <a:pt x="162234" y="515285"/>
                </a:lnTo>
                <a:lnTo>
                  <a:pt x="162234" y="27032"/>
                </a:lnTo>
                <a:lnTo>
                  <a:pt x="174984" y="16508"/>
                </a:lnTo>
                <a:lnTo>
                  <a:pt x="209752" y="7915"/>
                </a:lnTo>
                <a:lnTo>
                  <a:pt x="261320" y="2123"/>
                </a:lnTo>
                <a:lnTo>
                  <a:pt x="324469" y="0"/>
                </a:lnTo>
              </a:path>
            </a:pathLst>
          </a:custGeom>
          <a:ln w="46352">
            <a:solidFill>
              <a:srgbClr val="5C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4025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 Text-based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99165" y="6463275"/>
            <a:ext cx="1619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7172" y="6190822"/>
            <a:ext cx="11139805" cy="617855"/>
          </a:xfrm>
          <a:custGeom>
            <a:avLst/>
            <a:gdLst/>
            <a:ahLst/>
            <a:cxnLst/>
            <a:rect l="l" t="t" r="r" b="b"/>
            <a:pathLst>
              <a:path w="11139805" h="617854">
                <a:moveTo>
                  <a:pt x="0" y="617732"/>
                </a:moveTo>
                <a:lnTo>
                  <a:pt x="11139683" y="617732"/>
                </a:lnTo>
                <a:lnTo>
                  <a:pt x="11139683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92729" y="5933611"/>
            <a:ext cx="415290" cy="21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0"/>
              </a:lnSpc>
            </a:pPr>
            <a:r>
              <a:rPr sz="1300" spc="0" dirty="0">
                <a:solidFill>
                  <a:srgbClr val="010202"/>
                </a:solidFill>
                <a:latin typeface="Times New Roman"/>
                <a:cs typeface="Times New Roman"/>
              </a:rPr>
              <a:t>item</a:t>
            </a:r>
            <a:r>
              <a:rPr sz="1300" spc="-60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1300" i="1" dirty="0">
                <a:solidFill>
                  <a:srgbClr val="010202"/>
                </a:solidFill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55032" y="5939291"/>
            <a:ext cx="488950" cy="14922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50" b="1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4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15" dirty="0">
                <a:solidFill>
                  <a:srgbClr val="010202"/>
                </a:solidFill>
                <a:latin typeface="Times New Roman"/>
                <a:cs typeface="Times New Roman"/>
              </a:rPr>
              <a:t>m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62725" y="5939502"/>
            <a:ext cx="1101090" cy="21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0"/>
              </a:lnSpc>
            </a:pPr>
            <a:r>
              <a:rPr sz="1300" spc="0" dirty="0">
                <a:solidFill>
                  <a:srgbClr val="010202"/>
                </a:solidFill>
                <a:latin typeface="Times New Roman"/>
                <a:cs typeface="Times New Roman"/>
              </a:rPr>
              <a:t>item review</a:t>
            </a:r>
            <a:r>
              <a:rPr sz="1300" spc="-90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010202"/>
                </a:solidFill>
                <a:latin typeface="Times New Roman"/>
                <a:cs typeface="Times New Roman"/>
              </a:rPr>
              <a:t>doc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5912" y="6282616"/>
            <a:ext cx="10565765" cy="4889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Donghyun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Kim,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Chanyoung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Park,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Jinoh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Oh,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Sungyoung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Lee,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Hwanjo</a:t>
            </a:r>
            <a:r>
              <a:rPr sz="1200" spc="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Yu,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Convolutional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Matrix</a:t>
            </a:r>
            <a:r>
              <a:rPr sz="1200" spc="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Factorization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for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Document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Context-Aware</a:t>
            </a:r>
            <a:r>
              <a:rPr sz="1200" spc="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Recommendation,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Proceedings</a:t>
            </a:r>
            <a:r>
              <a:rPr sz="1200" spc="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RecSys,</a:t>
            </a:r>
            <a:r>
              <a:rPr sz="1200" spc="-8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2037095-4F18-4E3F-895B-EEA8F748F855}"/>
              </a:ext>
            </a:extLst>
          </p:cNvPr>
          <p:cNvSpPr/>
          <p:nvPr/>
        </p:nvSpPr>
        <p:spPr>
          <a:xfrm>
            <a:off x="658310" y="3236466"/>
            <a:ext cx="3624872" cy="1129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50BA582-BEA8-42E3-9E17-4781E34105EA}"/>
              </a:ext>
            </a:extLst>
          </p:cNvPr>
          <p:cNvSpPr txBox="1"/>
          <p:nvPr/>
        </p:nvSpPr>
        <p:spPr>
          <a:xfrm>
            <a:off x="2470746" y="4894339"/>
            <a:ext cx="694102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50" b="1">
                <a:solidFill>
                  <a:srgbClr val="010202"/>
                </a:solidFill>
                <a:latin typeface="Times New Roman"/>
                <a:cs typeface="Times New Roman"/>
              </a:rPr>
              <a:t>Review 1</a:t>
            </a:r>
            <a:endParaRPr lang="zh-CN" altLang="en-US" sz="850" b="1">
              <a:solidFill>
                <a:srgbClr val="010202"/>
              </a:solidFill>
              <a:latin typeface="Times New Roman"/>
              <a:cs typeface="Times New Roman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63BED07-A4CF-4691-BA63-8F13D5CA0605}"/>
              </a:ext>
            </a:extLst>
          </p:cNvPr>
          <p:cNvSpPr txBox="1"/>
          <p:nvPr/>
        </p:nvSpPr>
        <p:spPr>
          <a:xfrm>
            <a:off x="2470746" y="5316812"/>
            <a:ext cx="694102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50" b="1">
                <a:solidFill>
                  <a:srgbClr val="010202"/>
                </a:solidFill>
                <a:latin typeface="Times New Roman"/>
                <a:cs typeface="Times New Roman"/>
              </a:rPr>
              <a:t>Review 2</a:t>
            </a:r>
            <a:endParaRPr lang="zh-CN" altLang="en-US" sz="850" b="1">
              <a:solidFill>
                <a:srgbClr val="010202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28727" y="5449464"/>
            <a:ext cx="1079418" cy="390330"/>
          </a:xfrm>
          <a:custGeom>
            <a:avLst/>
            <a:gdLst/>
            <a:ahLst/>
            <a:cxnLst/>
            <a:rect l="l" t="t" r="r" b="b"/>
            <a:pathLst>
              <a:path w="1063625" h="316229">
                <a:moveTo>
                  <a:pt x="976593" y="288007"/>
                </a:moveTo>
                <a:lnTo>
                  <a:pt x="969230" y="315617"/>
                </a:lnTo>
                <a:lnTo>
                  <a:pt x="1063105" y="296287"/>
                </a:lnTo>
                <a:lnTo>
                  <a:pt x="1057905" y="291688"/>
                </a:lnTo>
                <a:lnTo>
                  <a:pt x="990398" y="291688"/>
                </a:lnTo>
                <a:lnTo>
                  <a:pt x="976593" y="288007"/>
                </a:lnTo>
                <a:close/>
              </a:path>
              <a:path w="1063625" h="316229">
                <a:moveTo>
                  <a:pt x="983955" y="260396"/>
                </a:moveTo>
                <a:lnTo>
                  <a:pt x="976593" y="288007"/>
                </a:lnTo>
                <a:lnTo>
                  <a:pt x="990398" y="291688"/>
                </a:lnTo>
                <a:lnTo>
                  <a:pt x="997760" y="264077"/>
                </a:lnTo>
                <a:lnTo>
                  <a:pt x="983955" y="260396"/>
                </a:lnTo>
                <a:close/>
              </a:path>
              <a:path w="1063625" h="316229">
                <a:moveTo>
                  <a:pt x="991317" y="232786"/>
                </a:moveTo>
                <a:lnTo>
                  <a:pt x="983955" y="260396"/>
                </a:lnTo>
                <a:lnTo>
                  <a:pt x="997760" y="264077"/>
                </a:lnTo>
                <a:lnTo>
                  <a:pt x="990398" y="291688"/>
                </a:lnTo>
                <a:lnTo>
                  <a:pt x="1057905" y="291688"/>
                </a:lnTo>
                <a:lnTo>
                  <a:pt x="991317" y="232786"/>
                </a:lnTo>
                <a:close/>
              </a:path>
              <a:path w="1063625" h="316229">
                <a:moveTo>
                  <a:pt x="7360" y="0"/>
                </a:moveTo>
                <a:lnTo>
                  <a:pt x="0" y="27611"/>
                </a:lnTo>
                <a:lnTo>
                  <a:pt x="976593" y="288007"/>
                </a:lnTo>
                <a:lnTo>
                  <a:pt x="983955" y="260396"/>
                </a:lnTo>
                <a:lnTo>
                  <a:pt x="73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9963" y="3654817"/>
            <a:ext cx="656590" cy="811530"/>
          </a:xfrm>
          <a:custGeom>
            <a:avLst/>
            <a:gdLst/>
            <a:ahLst/>
            <a:cxnLst/>
            <a:rect l="l" t="t" r="r" b="b"/>
            <a:pathLst>
              <a:path w="656589" h="811529">
                <a:moveTo>
                  <a:pt x="546942" y="0"/>
                </a:moveTo>
                <a:lnTo>
                  <a:pt x="0" y="0"/>
                </a:lnTo>
                <a:lnTo>
                  <a:pt x="0" y="811296"/>
                </a:lnTo>
                <a:lnTo>
                  <a:pt x="656329" y="811296"/>
                </a:lnTo>
                <a:lnTo>
                  <a:pt x="656329" y="109387"/>
                </a:lnTo>
                <a:lnTo>
                  <a:pt x="546942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99963" y="3654817"/>
            <a:ext cx="656590" cy="811530"/>
          </a:xfrm>
          <a:custGeom>
            <a:avLst/>
            <a:gdLst/>
            <a:ahLst/>
            <a:cxnLst/>
            <a:rect l="l" t="t" r="r" b="b"/>
            <a:pathLst>
              <a:path w="656589" h="811529">
                <a:moveTo>
                  <a:pt x="0" y="0"/>
                </a:moveTo>
                <a:lnTo>
                  <a:pt x="546941" y="0"/>
                </a:lnTo>
                <a:lnTo>
                  <a:pt x="656329" y="109388"/>
                </a:lnTo>
                <a:lnTo>
                  <a:pt x="656329" y="811297"/>
                </a:lnTo>
                <a:lnTo>
                  <a:pt x="0" y="811297"/>
                </a:lnTo>
                <a:lnTo>
                  <a:pt x="0" y="0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7254" y="3993581"/>
            <a:ext cx="527050" cy="353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6089" y="4231738"/>
            <a:ext cx="180975" cy="129539"/>
          </a:xfrm>
          <a:prstGeom prst="rect">
            <a:avLst/>
          </a:prstGeom>
        </p:spPr>
        <p:txBody>
          <a:bodyPr vert="vert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000" b="1" dirty="0">
                <a:solidFill>
                  <a:srgbClr val="010202"/>
                </a:solidFill>
                <a:latin typeface="等线"/>
                <a:cs typeface="等线"/>
              </a:rPr>
              <a:t> </a:t>
            </a:r>
            <a:endParaRPr sz="1000">
              <a:latin typeface="等线"/>
              <a:cs typeface="等线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9750" y="3463387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574288" y="0"/>
                </a:moveTo>
                <a:lnTo>
                  <a:pt x="502253" y="1065"/>
                </a:lnTo>
                <a:lnTo>
                  <a:pt x="432886" y="4176"/>
                </a:lnTo>
                <a:lnTo>
                  <a:pt x="366728" y="9204"/>
                </a:lnTo>
                <a:lnTo>
                  <a:pt x="304316" y="16021"/>
                </a:lnTo>
                <a:lnTo>
                  <a:pt x="246189" y="24498"/>
                </a:lnTo>
                <a:lnTo>
                  <a:pt x="192884" y="34509"/>
                </a:lnTo>
                <a:lnTo>
                  <a:pt x="144940" y="45924"/>
                </a:lnTo>
                <a:lnTo>
                  <a:pt x="102895" y="58616"/>
                </a:lnTo>
                <a:lnTo>
                  <a:pt x="67288" y="72455"/>
                </a:lnTo>
                <a:lnTo>
                  <a:pt x="17539" y="103067"/>
                </a:lnTo>
                <a:lnTo>
                  <a:pt x="0" y="136734"/>
                </a:lnTo>
                <a:lnTo>
                  <a:pt x="4474" y="153885"/>
                </a:lnTo>
                <a:lnTo>
                  <a:pt x="38657" y="186153"/>
                </a:lnTo>
                <a:lnTo>
                  <a:pt x="102895" y="214853"/>
                </a:lnTo>
                <a:lnTo>
                  <a:pt x="144940" y="227545"/>
                </a:lnTo>
                <a:lnTo>
                  <a:pt x="192884" y="238960"/>
                </a:lnTo>
                <a:lnTo>
                  <a:pt x="246189" y="248971"/>
                </a:lnTo>
                <a:lnTo>
                  <a:pt x="304316" y="257449"/>
                </a:lnTo>
                <a:lnTo>
                  <a:pt x="366728" y="264266"/>
                </a:lnTo>
                <a:lnTo>
                  <a:pt x="432886" y="269294"/>
                </a:lnTo>
                <a:lnTo>
                  <a:pt x="502253" y="272404"/>
                </a:lnTo>
                <a:lnTo>
                  <a:pt x="574288" y="273470"/>
                </a:lnTo>
                <a:lnTo>
                  <a:pt x="646326" y="272404"/>
                </a:lnTo>
                <a:lnTo>
                  <a:pt x="715693" y="269294"/>
                </a:lnTo>
                <a:lnTo>
                  <a:pt x="781852" y="264266"/>
                </a:lnTo>
                <a:lnTo>
                  <a:pt x="844265" y="257449"/>
                </a:lnTo>
                <a:lnTo>
                  <a:pt x="902392" y="248971"/>
                </a:lnTo>
                <a:lnTo>
                  <a:pt x="955697" y="238960"/>
                </a:lnTo>
                <a:lnTo>
                  <a:pt x="1003640" y="227545"/>
                </a:lnTo>
                <a:lnTo>
                  <a:pt x="1045684" y="214853"/>
                </a:lnTo>
                <a:lnTo>
                  <a:pt x="1081290" y="201013"/>
                </a:lnTo>
                <a:lnTo>
                  <a:pt x="1131038" y="170401"/>
                </a:lnTo>
                <a:lnTo>
                  <a:pt x="1148577" y="136734"/>
                </a:lnTo>
                <a:lnTo>
                  <a:pt x="1144103" y="119583"/>
                </a:lnTo>
                <a:lnTo>
                  <a:pt x="1109921" y="87315"/>
                </a:lnTo>
                <a:lnTo>
                  <a:pt x="1045684" y="58616"/>
                </a:lnTo>
                <a:lnTo>
                  <a:pt x="1003640" y="45924"/>
                </a:lnTo>
                <a:lnTo>
                  <a:pt x="955697" y="34509"/>
                </a:lnTo>
                <a:lnTo>
                  <a:pt x="902392" y="24498"/>
                </a:lnTo>
                <a:lnTo>
                  <a:pt x="844265" y="16021"/>
                </a:lnTo>
                <a:lnTo>
                  <a:pt x="781852" y="9204"/>
                </a:lnTo>
                <a:lnTo>
                  <a:pt x="715693" y="4176"/>
                </a:lnTo>
                <a:lnTo>
                  <a:pt x="646326" y="1065"/>
                </a:lnTo>
                <a:lnTo>
                  <a:pt x="57428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49750" y="3463387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0" y="136735"/>
                </a:moveTo>
                <a:lnTo>
                  <a:pt x="38656" y="87316"/>
                </a:lnTo>
                <a:lnTo>
                  <a:pt x="102893" y="58616"/>
                </a:lnTo>
                <a:lnTo>
                  <a:pt x="144937" y="45924"/>
                </a:lnTo>
                <a:lnTo>
                  <a:pt x="192880" y="34509"/>
                </a:lnTo>
                <a:lnTo>
                  <a:pt x="246184" y="24499"/>
                </a:lnTo>
                <a:lnTo>
                  <a:pt x="304312" y="16021"/>
                </a:lnTo>
                <a:lnTo>
                  <a:pt x="366724" y="9204"/>
                </a:lnTo>
                <a:lnTo>
                  <a:pt x="432883" y="4176"/>
                </a:lnTo>
                <a:lnTo>
                  <a:pt x="502251" y="1065"/>
                </a:lnTo>
                <a:lnTo>
                  <a:pt x="574288" y="0"/>
                </a:lnTo>
                <a:lnTo>
                  <a:pt x="646326" y="1065"/>
                </a:lnTo>
                <a:lnTo>
                  <a:pt x="715693" y="4176"/>
                </a:lnTo>
                <a:lnTo>
                  <a:pt x="781852" y="9204"/>
                </a:lnTo>
                <a:lnTo>
                  <a:pt x="844264" y="16021"/>
                </a:lnTo>
                <a:lnTo>
                  <a:pt x="902392" y="24499"/>
                </a:lnTo>
                <a:lnTo>
                  <a:pt x="955696" y="34509"/>
                </a:lnTo>
                <a:lnTo>
                  <a:pt x="1003640" y="45924"/>
                </a:lnTo>
                <a:lnTo>
                  <a:pt x="1045684" y="58616"/>
                </a:lnTo>
                <a:lnTo>
                  <a:pt x="1081290" y="72456"/>
                </a:lnTo>
                <a:lnTo>
                  <a:pt x="1131038" y="103068"/>
                </a:lnTo>
                <a:lnTo>
                  <a:pt x="1148577" y="136735"/>
                </a:lnTo>
                <a:lnTo>
                  <a:pt x="1144102" y="153886"/>
                </a:lnTo>
                <a:lnTo>
                  <a:pt x="1109921" y="186154"/>
                </a:lnTo>
                <a:lnTo>
                  <a:pt x="1045684" y="214854"/>
                </a:lnTo>
                <a:lnTo>
                  <a:pt x="1003640" y="227545"/>
                </a:lnTo>
                <a:lnTo>
                  <a:pt x="955696" y="238961"/>
                </a:lnTo>
                <a:lnTo>
                  <a:pt x="902392" y="248971"/>
                </a:lnTo>
                <a:lnTo>
                  <a:pt x="844264" y="257449"/>
                </a:lnTo>
                <a:lnTo>
                  <a:pt x="781852" y="264266"/>
                </a:lnTo>
                <a:lnTo>
                  <a:pt x="715693" y="269294"/>
                </a:lnTo>
                <a:lnTo>
                  <a:pt x="646326" y="272405"/>
                </a:lnTo>
                <a:lnTo>
                  <a:pt x="574288" y="273470"/>
                </a:lnTo>
                <a:lnTo>
                  <a:pt x="502251" y="272405"/>
                </a:lnTo>
                <a:lnTo>
                  <a:pt x="432883" y="269294"/>
                </a:lnTo>
                <a:lnTo>
                  <a:pt x="366724" y="264266"/>
                </a:lnTo>
                <a:lnTo>
                  <a:pt x="304312" y="257449"/>
                </a:lnTo>
                <a:lnTo>
                  <a:pt x="246184" y="248971"/>
                </a:lnTo>
                <a:lnTo>
                  <a:pt x="192880" y="238961"/>
                </a:lnTo>
                <a:lnTo>
                  <a:pt x="144937" y="227545"/>
                </a:lnTo>
                <a:lnTo>
                  <a:pt x="102893" y="214854"/>
                </a:lnTo>
                <a:lnTo>
                  <a:pt x="67286" y="201014"/>
                </a:lnTo>
                <a:lnTo>
                  <a:pt x="17539" y="170402"/>
                </a:lnTo>
                <a:lnTo>
                  <a:pt x="0" y="136735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4649" y="3613795"/>
            <a:ext cx="938916" cy="875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49750" y="3882708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574288" y="0"/>
                </a:moveTo>
                <a:lnTo>
                  <a:pt x="502253" y="1065"/>
                </a:lnTo>
                <a:lnTo>
                  <a:pt x="432886" y="4176"/>
                </a:lnTo>
                <a:lnTo>
                  <a:pt x="366728" y="9204"/>
                </a:lnTo>
                <a:lnTo>
                  <a:pt x="304316" y="16021"/>
                </a:lnTo>
                <a:lnTo>
                  <a:pt x="246189" y="24499"/>
                </a:lnTo>
                <a:lnTo>
                  <a:pt x="192884" y="34510"/>
                </a:lnTo>
                <a:lnTo>
                  <a:pt x="144940" y="45925"/>
                </a:lnTo>
                <a:lnTo>
                  <a:pt x="102895" y="58616"/>
                </a:lnTo>
                <a:lnTo>
                  <a:pt x="67288" y="72456"/>
                </a:lnTo>
                <a:lnTo>
                  <a:pt x="17539" y="103068"/>
                </a:lnTo>
                <a:lnTo>
                  <a:pt x="0" y="136735"/>
                </a:lnTo>
                <a:lnTo>
                  <a:pt x="4474" y="153887"/>
                </a:lnTo>
                <a:lnTo>
                  <a:pt x="38657" y="186154"/>
                </a:lnTo>
                <a:lnTo>
                  <a:pt x="102895" y="214854"/>
                </a:lnTo>
                <a:lnTo>
                  <a:pt x="144940" y="227546"/>
                </a:lnTo>
                <a:lnTo>
                  <a:pt x="192884" y="238961"/>
                </a:lnTo>
                <a:lnTo>
                  <a:pt x="246189" y="248972"/>
                </a:lnTo>
                <a:lnTo>
                  <a:pt x="304316" y="257450"/>
                </a:lnTo>
                <a:lnTo>
                  <a:pt x="366728" y="264267"/>
                </a:lnTo>
                <a:lnTo>
                  <a:pt x="432886" y="269295"/>
                </a:lnTo>
                <a:lnTo>
                  <a:pt x="502253" y="272406"/>
                </a:lnTo>
                <a:lnTo>
                  <a:pt x="574288" y="273471"/>
                </a:lnTo>
                <a:lnTo>
                  <a:pt x="646326" y="272406"/>
                </a:lnTo>
                <a:lnTo>
                  <a:pt x="715693" y="269295"/>
                </a:lnTo>
                <a:lnTo>
                  <a:pt x="781852" y="264267"/>
                </a:lnTo>
                <a:lnTo>
                  <a:pt x="844265" y="257450"/>
                </a:lnTo>
                <a:lnTo>
                  <a:pt x="902392" y="248972"/>
                </a:lnTo>
                <a:lnTo>
                  <a:pt x="955697" y="238961"/>
                </a:lnTo>
                <a:lnTo>
                  <a:pt x="1003640" y="227546"/>
                </a:lnTo>
                <a:lnTo>
                  <a:pt x="1045684" y="214854"/>
                </a:lnTo>
                <a:lnTo>
                  <a:pt x="1081290" y="201014"/>
                </a:lnTo>
                <a:lnTo>
                  <a:pt x="1131038" y="170402"/>
                </a:lnTo>
                <a:lnTo>
                  <a:pt x="1148577" y="136735"/>
                </a:lnTo>
                <a:lnTo>
                  <a:pt x="1144103" y="119584"/>
                </a:lnTo>
                <a:lnTo>
                  <a:pt x="1109921" y="87316"/>
                </a:lnTo>
                <a:lnTo>
                  <a:pt x="1045684" y="58616"/>
                </a:lnTo>
                <a:lnTo>
                  <a:pt x="1003640" y="45925"/>
                </a:lnTo>
                <a:lnTo>
                  <a:pt x="955697" y="34510"/>
                </a:lnTo>
                <a:lnTo>
                  <a:pt x="902392" y="24499"/>
                </a:lnTo>
                <a:lnTo>
                  <a:pt x="844265" y="16021"/>
                </a:lnTo>
                <a:lnTo>
                  <a:pt x="781852" y="9204"/>
                </a:lnTo>
                <a:lnTo>
                  <a:pt x="715693" y="4176"/>
                </a:lnTo>
                <a:lnTo>
                  <a:pt x="646326" y="1065"/>
                </a:lnTo>
                <a:lnTo>
                  <a:pt x="57428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49750" y="3882709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0" y="136735"/>
                </a:moveTo>
                <a:lnTo>
                  <a:pt x="38656" y="87316"/>
                </a:lnTo>
                <a:lnTo>
                  <a:pt x="102893" y="58616"/>
                </a:lnTo>
                <a:lnTo>
                  <a:pt x="144937" y="45924"/>
                </a:lnTo>
                <a:lnTo>
                  <a:pt x="192880" y="34509"/>
                </a:lnTo>
                <a:lnTo>
                  <a:pt x="246184" y="24499"/>
                </a:lnTo>
                <a:lnTo>
                  <a:pt x="304312" y="16021"/>
                </a:lnTo>
                <a:lnTo>
                  <a:pt x="366724" y="9204"/>
                </a:lnTo>
                <a:lnTo>
                  <a:pt x="432883" y="4176"/>
                </a:lnTo>
                <a:lnTo>
                  <a:pt x="502251" y="1065"/>
                </a:lnTo>
                <a:lnTo>
                  <a:pt x="574288" y="0"/>
                </a:lnTo>
                <a:lnTo>
                  <a:pt x="646326" y="1065"/>
                </a:lnTo>
                <a:lnTo>
                  <a:pt x="715693" y="4176"/>
                </a:lnTo>
                <a:lnTo>
                  <a:pt x="781852" y="9204"/>
                </a:lnTo>
                <a:lnTo>
                  <a:pt x="844264" y="16021"/>
                </a:lnTo>
                <a:lnTo>
                  <a:pt x="902392" y="24499"/>
                </a:lnTo>
                <a:lnTo>
                  <a:pt x="955696" y="34509"/>
                </a:lnTo>
                <a:lnTo>
                  <a:pt x="1003640" y="45924"/>
                </a:lnTo>
                <a:lnTo>
                  <a:pt x="1045684" y="58616"/>
                </a:lnTo>
                <a:lnTo>
                  <a:pt x="1081290" y="72456"/>
                </a:lnTo>
                <a:lnTo>
                  <a:pt x="1131038" y="103068"/>
                </a:lnTo>
                <a:lnTo>
                  <a:pt x="1148577" y="136735"/>
                </a:lnTo>
                <a:lnTo>
                  <a:pt x="1144102" y="153886"/>
                </a:lnTo>
                <a:lnTo>
                  <a:pt x="1109921" y="186154"/>
                </a:lnTo>
                <a:lnTo>
                  <a:pt x="1045684" y="214854"/>
                </a:lnTo>
                <a:lnTo>
                  <a:pt x="1003640" y="227545"/>
                </a:lnTo>
                <a:lnTo>
                  <a:pt x="955696" y="238961"/>
                </a:lnTo>
                <a:lnTo>
                  <a:pt x="902392" y="248971"/>
                </a:lnTo>
                <a:lnTo>
                  <a:pt x="844264" y="257449"/>
                </a:lnTo>
                <a:lnTo>
                  <a:pt x="781852" y="264266"/>
                </a:lnTo>
                <a:lnTo>
                  <a:pt x="715693" y="269294"/>
                </a:lnTo>
                <a:lnTo>
                  <a:pt x="646326" y="272405"/>
                </a:lnTo>
                <a:lnTo>
                  <a:pt x="574288" y="273470"/>
                </a:lnTo>
                <a:lnTo>
                  <a:pt x="502251" y="272405"/>
                </a:lnTo>
                <a:lnTo>
                  <a:pt x="432883" y="269294"/>
                </a:lnTo>
                <a:lnTo>
                  <a:pt x="366724" y="264266"/>
                </a:lnTo>
                <a:lnTo>
                  <a:pt x="304312" y="257449"/>
                </a:lnTo>
                <a:lnTo>
                  <a:pt x="246184" y="248971"/>
                </a:lnTo>
                <a:lnTo>
                  <a:pt x="192880" y="238961"/>
                </a:lnTo>
                <a:lnTo>
                  <a:pt x="144937" y="227545"/>
                </a:lnTo>
                <a:lnTo>
                  <a:pt x="102893" y="214854"/>
                </a:lnTo>
                <a:lnTo>
                  <a:pt x="67286" y="201014"/>
                </a:lnTo>
                <a:lnTo>
                  <a:pt x="17539" y="170402"/>
                </a:lnTo>
                <a:lnTo>
                  <a:pt x="0" y="136735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26062" y="3922414"/>
            <a:ext cx="445134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b="1" spc="-5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6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0" dirty="0">
                <a:solidFill>
                  <a:srgbClr val="010202"/>
                </a:solidFill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49750" y="4466113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574288" y="0"/>
                </a:moveTo>
                <a:lnTo>
                  <a:pt x="502253" y="1065"/>
                </a:lnTo>
                <a:lnTo>
                  <a:pt x="432886" y="4176"/>
                </a:lnTo>
                <a:lnTo>
                  <a:pt x="366728" y="9204"/>
                </a:lnTo>
                <a:lnTo>
                  <a:pt x="304316" y="16021"/>
                </a:lnTo>
                <a:lnTo>
                  <a:pt x="246189" y="24499"/>
                </a:lnTo>
                <a:lnTo>
                  <a:pt x="192884" y="34510"/>
                </a:lnTo>
                <a:lnTo>
                  <a:pt x="144940" y="45925"/>
                </a:lnTo>
                <a:lnTo>
                  <a:pt x="102895" y="58616"/>
                </a:lnTo>
                <a:lnTo>
                  <a:pt x="67288" y="72456"/>
                </a:lnTo>
                <a:lnTo>
                  <a:pt x="17539" y="103068"/>
                </a:lnTo>
                <a:lnTo>
                  <a:pt x="0" y="136735"/>
                </a:lnTo>
                <a:lnTo>
                  <a:pt x="4474" y="153887"/>
                </a:lnTo>
                <a:lnTo>
                  <a:pt x="38657" y="186154"/>
                </a:lnTo>
                <a:lnTo>
                  <a:pt x="102895" y="214854"/>
                </a:lnTo>
                <a:lnTo>
                  <a:pt x="144940" y="227546"/>
                </a:lnTo>
                <a:lnTo>
                  <a:pt x="192884" y="238961"/>
                </a:lnTo>
                <a:lnTo>
                  <a:pt x="246189" y="248972"/>
                </a:lnTo>
                <a:lnTo>
                  <a:pt x="304316" y="257450"/>
                </a:lnTo>
                <a:lnTo>
                  <a:pt x="366728" y="264267"/>
                </a:lnTo>
                <a:lnTo>
                  <a:pt x="432886" y="269295"/>
                </a:lnTo>
                <a:lnTo>
                  <a:pt x="502253" y="272406"/>
                </a:lnTo>
                <a:lnTo>
                  <a:pt x="574288" y="273471"/>
                </a:lnTo>
                <a:lnTo>
                  <a:pt x="646326" y="272406"/>
                </a:lnTo>
                <a:lnTo>
                  <a:pt x="715693" y="269295"/>
                </a:lnTo>
                <a:lnTo>
                  <a:pt x="781852" y="264267"/>
                </a:lnTo>
                <a:lnTo>
                  <a:pt x="844265" y="257450"/>
                </a:lnTo>
                <a:lnTo>
                  <a:pt x="902392" y="248972"/>
                </a:lnTo>
                <a:lnTo>
                  <a:pt x="955697" y="238961"/>
                </a:lnTo>
                <a:lnTo>
                  <a:pt x="1003640" y="227546"/>
                </a:lnTo>
                <a:lnTo>
                  <a:pt x="1045684" y="214854"/>
                </a:lnTo>
                <a:lnTo>
                  <a:pt x="1081290" y="201014"/>
                </a:lnTo>
                <a:lnTo>
                  <a:pt x="1131038" y="170402"/>
                </a:lnTo>
                <a:lnTo>
                  <a:pt x="1148577" y="136735"/>
                </a:lnTo>
                <a:lnTo>
                  <a:pt x="1144103" y="119584"/>
                </a:lnTo>
                <a:lnTo>
                  <a:pt x="1109921" y="87316"/>
                </a:lnTo>
                <a:lnTo>
                  <a:pt x="1045684" y="58616"/>
                </a:lnTo>
                <a:lnTo>
                  <a:pt x="1003640" y="45925"/>
                </a:lnTo>
                <a:lnTo>
                  <a:pt x="955697" y="34510"/>
                </a:lnTo>
                <a:lnTo>
                  <a:pt x="902392" y="24499"/>
                </a:lnTo>
                <a:lnTo>
                  <a:pt x="844265" y="16021"/>
                </a:lnTo>
                <a:lnTo>
                  <a:pt x="781852" y="9204"/>
                </a:lnTo>
                <a:lnTo>
                  <a:pt x="715693" y="4176"/>
                </a:lnTo>
                <a:lnTo>
                  <a:pt x="646326" y="1065"/>
                </a:lnTo>
                <a:lnTo>
                  <a:pt x="57428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9750" y="4466114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0" y="136735"/>
                </a:moveTo>
                <a:lnTo>
                  <a:pt x="38656" y="87316"/>
                </a:lnTo>
                <a:lnTo>
                  <a:pt x="102893" y="58616"/>
                </a:lnTo>
                <a:lnTo>
                  <a:pt x="144937" y="45924"/>
                </a:lnTo>
                <a:lnTo>
                  <a:pt x="192880" y="34509"/>
                </a:lnTo>
                <a:lnTo>
                  <a:pt x="246184" y="24499"/>
                </a:lnTo>
                <a:lnTo>
                  <a:pt x="304312" y="16021"/>
                </a:lnTo>
                <a:lnTo>
                  <a:pt x="366724" y="9204"/>
                </a:lnTo>
                <a:lnTo>
                  <a:pt x="432883" y="4176"/>
                </a:lnTo>
                <a:lnTo>
                  <a:pt x="502251" y="1065"/>
                </a:lnTo>
                <a:lnTo>
                  <a:pt x="574288" y="0"/>
                </a:lnTo>
                <a:lnTo>
                  <a:pt x="646326" y="1065"/>
                </a:lnTo>
                <a:lnTo>
                  <a:pt x="715693" y="4176"/>
                </a:lnTo>
                <a:lnTo>
                  <a:pt x="781852" y="9204"/>
                </a:lnTo>
                <a:lnTo>
                  <a:pt x="844264" y="16021"/>
                </a:lnTo>
                <a:lnTo>
                  <a:pt x="902392" y="24499"/>
                </a:lnTo>
                <a:lnTo>
                  <a:pt x="955696" y="34509"/>
                </a:lnTo>
                <a:lnTo>
                  <a:pt x="1003640" y="45924"/>
                </a:lnTo>
                <a:lnTo>
                  <a:pt x="1045684" y="58616"/>
                </a:lnTo>
                <a:lnTo>
                  <a:pt x="1081290" y="72456"/>
                </a:lnTo>
                <a:lnTo>
                  <a:pt x="1131038" y="103068"/>
                </a:lnTo>
                <a:lnTo>
                  <a:pt x="1148577" y="136735"/>
                </a:lnTo>
                <a:lnTo>
                  <a:pt x="1144102" y="153886"/>
                </a:lnTo>
                <a:lnTo>
                  <a:pt x="1109921" y="186154"/>
                </a:lnTo>
                <a:lnTo>
                  <a:pt x="1045684" y="214854"/>
                </a:lnTo>
                <a:lnTo>
                  <a:pt x="1003640" y="227545"/>
                </a:lnTo>
                <a:lnTo>
                  <a:pt x="955696" y="238961"/>
                </a:lnTo>
                <a:lnTo>
                  <a:pt x="902392" y="248971"/>
                </a:lnTo>
                <a:lnTo>
                  <a:pt x="844264" y="257449"/>
                </a:lnTo>
                <a:lnTo>
                  <a:pt x="781852" y="264266"/>
                </a:lnTo>
                <a:lnTo>
                  <a:pt x="715693" y="269294"/>
                </a:lnTo>
                <a:lnTo>
                  <a:pt x="646326" y="272405"/>
                </a:lnTo>
                <a:lnTo>
                  <a:pt x="574288" y="273470"/>
                </a:lnTo>
                <a:lnTo>
                  <a:pt x="502251" y="272405"/>
                </a:lnTo>
                <a:lnTo>
                  <a:pt x="432883" y="269294"/>
                </a:lnTo>
                <a:lnTo>
                  <a:pt x="366724" y="264266"/>
                </a:lnTo>
                <a:lnTo>
                  <a:pt x="304312" y="257449"/>
                </a:lnTo>
                <a:lnTo>
                  <a:pt x="246184" y="248971"/>
                </a:lnTo>
                <a:lnTo>
                  <a:pt x="192880" y="238961"/>
                </a:lnTo>
                <a:lnTo>
                  <a:pt x="144937" y="227545"/>
                </a:lnTo>
                <a:lnTo>
                  <a:pt x="102893" y="214854"/>
                </a:lnTo>
                <a:lnTo>
                  <a:pt x="67286" y="201014"/>
                </a:lnTo>
                <a:lnTo>
                  <a:pt x="17539" y="170402"/>
                </a:lnTo>
                <a:lnTo>
                  <a:pt x="0" y="136735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26062" y="4509712"/>
            <a:ext cx="451484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b="1" spc="-5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6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0" dirty="0">
                <a:solidFill>
                  <a:srgbClr val="010202"/>
                </a:solidFill>
                <a:latin typeface="Times New Roman"/>
                <a:cs typeface="Times New Roman"/>
              </a:rPr>
              <a:t>n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27167" y="3586923"/>
            <a:ext cx="488950" cy="318135"/>
          </a:xfrm>
          <a:custGeom>
            <a:avLst/>
            <a:gdLst/>
            <a:ahLst/>
            <a:cxnLst/>
            <a:rect l="l" t="t" r="r" b="b"/>
            <a:pathLst>
              <a:path w="488950" h="318135">
                <a:moveTo>
                  <a:pt x="369067" y="0"/>
                </a:moveTo>
                <a:lnTo>
                  <a:pt x="389303" y="39489"/>
                </a:lnTo>
                <a:lnTo>
                  <a:pt x="0" y="238940"/>
                </a:lnTo>
                <a:lnTo>
                  <a:pt x="40464" y="317910"/>
                </a:lnTo>
                <a:lnTo>
                  <a:pt x="429759" y="118457"/>
                </a:lnTo>
                <a:lnTo>
                  <a:pt x="462720" y="118457"/>
                </a:lnTo>
                <a:lnTo>
                  <a:pt x="488500" y="38514"/>
                </a:lnTo>
                <a:lnTo>
                  <a:pt x="369067" y="0"/>
                </a:lnTo>
                <a:close/>
              </a:path>
              <a:path w="488950" h="318135">
                <a:moveTo>
                  <a:pt x="462720" y="118457"/>
                </a:moveTo>
                <a:lnTo>
                  <a:pt x="429759" y="118457"/>
                </a:lnTo>
                <a:lnTo>
                  <a:pt x="449986" y="157947"/>
                </a:lnTo>
                <a:lnTo>
                  <a:pt x="462720" y="118457"/>
                </a:lnTo>
                <a:close/>
              </a:path>
            </a:pathLst>
          </a:custGeom>
          <a:solidFill>
            <a:srgbClr val="5C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7166" y="3586923"/>
            <a:ext cx="488950" cy="318135"/>
          </a:xfrm>
          <a:custGeom>
            <a:avLst/>
            <a:gdLst/>
            <a:ahLst/>
            <a:cxnLst/>
            <a:rect l="l" t="t" r="r" b="b"/>
            <a:pathLst>
              <a:path w="488950" h="318135">
                <a:moveTo>
                  <a:pt x="0" y="238940"/>
                </a:moveTo>
                <a:lnTo>
                  <a:pt x="389303" y="39489"/>
                </a:lnTo>
                <a:lnTo>
                  <a:pt x="369067" y="0"/>
                </a:lnTo>
                <a:lnTo>
                  <a:pt x="488500" y="38513"/>
                </a:lnTo>
                <a:lnTo>
                  <a:pt x="449987" y="157947"/>
                </a:lnTo>
                <a:lnTo>
                  <a:pt x="429759" y="118458"/>
                </a:lnTo>
                <a:lnTo>
                  <a:pt x="40464" y="317909"/>
                </a:lnTo>
                <a:lnTo>
                  <a:pt x="0" y="238940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7230" y="3928287"/>
            <a:ext cx="528955" cy="182880"/>
          </a:xfrm>
          <a:custGeom>
            <a:avLst/>
            <a:gdLst/>
            <a:ahLst/>
            <a:cxnLst/>
            <a:rect l="l" t="t" r="r" b="b"/>
            <a:pathLst>
              <a:path w="528955" h="182879">
                <a:moveTo>
                  <a:pt x="437553" y="0"/>
                </a:moveTo>
                <a:lnTo>
                  <a:pt x="437553" y="45579"/>
                </a:lnTo>
                <a:lnTo>
                  <a:pt x="0" y="45579"/>
                </a:lnTo>
                <a:lnTo>
                  <a:pt x="0" y="136735"/>
                </a:lnTo>
                <a:lnTo>
                  <a:pt x="437553" y="136735"/>
                </a:lnTo>
                <a:lnTo>
                  <a:pt x="437553" y="182313"/>
                </a:lnTo>
                <a:lnTo>
                  <a:pt x="528709" y="91156"/>
                </a:lnTo>
                <a:lnTo>
                  <a:pt x="437553" y="0"/>
                </a:lnTo>
                <a:close/>
              </a:path>
            </a:pathLst>
          </a:custGeom>
          <a:solidFill>
            <a:srgbClr val="5C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57230" y="3928288"/>
            <a:ext cx="528955" cy="182880"/>
          </a:xfrm>
          <a:custGeom>
            <a:avLst/>
            <a:gdLst/>
            <a:ahLst/>
            <a:cxnLst/>
            <a:rect l="l" t="t" r="r" b="b"/>
            <a:pathLst>
              <a:path w="528955" h="182879">
                <a:moveTo>
                  <a:pt x="0" y="45578"/>
                </a:moveTo>
                <a:lnTo>
                  <a:pt x="437553" y="45578"/>
                </a:lnTo>
                <a:lnTo>
                  <a:pt x="437553" y="0"/>
                </a:lnTo>
                <a:lnTo>
                  <a:pt x="528710" y="91156"/>
                </a:lnTo>
                <a:lnTo>
                  <a:pt x="437553" y="182313"/>
                </a:lnTo>
                <a:lnTo>
                  <a:pt x="437553" y="136735"/>
                </a:lnTo>
                <a:lnTo>
                  <a:pt x="0" y="136735"/>
                </a:lnTo>
                <a:lnTo>
                  <a:pt x="0" y="45578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64441" y="4233791"/>
            <a:ext cx="469900" cy="344805"/>
          </a:xfrm>
          <a:custGeom>
            <a:avLst/>
            <a:gdLst/>
            <a:ahLst/>
            <a:cxnLst/>
            <a:rect l="l" t="t" r="r" b="b"/>
            <a:pathLst>
              <a:path w="469900" h="344804">
                <a:moveTo>
                  <a:pt x="47026" y="0"/>
                </a:moveTo>
                <a:lnTo>
                  <a:pt x="0" y="75250"/>
                </a:lnTo>
                <a:lnTo>
                  <a:pt x="370926" y="307070"/>
                </a:lnTo>
                <a:lnTo>
                  <a:pt x="347417" y="344691"/>
                </a:lnTo>
                <a:lnTo>
                  <a:pt x="469685" y="316478"/>
                </a:lnTo>
                <a:lnTo>
                  <a:pt x="450154" y="231830"/>
                </a:lnTo>
                <a:lnTo>
                  <a:pt x="417954" y="231830"/>
                </a:lnTo>
                <a:lnTo>
                  <a:pt x="47026" y="0"/>
                </a:lnTo>
                <a:close/>
              </a:path>
              <a:path w="469900" h="344804">
                <a:moveTo>
                  <a:pt x="441472" y="194200"/>
                </a:moveTo>
                <a:lnTo>
                  <a:pt x="417954" y="231830"/>
                </a:lnTo>
                <a:lnTo>
                  <a:pt x="450154" y="231830"/>
                </a:lnTo>
                <a:lnTo>
                  <a:pt x="441472" y="194200"/>
                </a:lnTo>
                <a:close/>
              </a:path>
            </a:pathLst>
          </a:custGeom>
          <a:solidFill>
            <a:srgbClr val="5C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64441" y="4233791"/>
            <a:ext cx="469900" cy="344805"/>
          </a:xfrm>
          <a:custGeom>
            <a:avLst/>
            <a:gdLst/>
            <a:ahLst/>
            <a:cxnLst/>
            <a:rect l="l" t="t" r="r" b="b"/>
            <a:pathLst>
              <a:path w="469900" h="344804">
                <a:moveTo>
                  <a:pt x="47027" y="0"/>
                </a:moveTo>
                <a:lnTo>
                  <a:pt x="417954" y="231830"/>
                </a:lnTo>
                <a:lnTo>
                  <a:pt x="441473" y="194200"/>
                </a:lnTo>
                <a:lnTo>
                  <a:pt x="469686" y="316478"/>
                </a:lnTo>
                <a:lnTo>
                  <a:pt x="347417" y="344691"/>
                </a:lnTo>
                <a:lnTo>
                  <a:pt x="370926" y="307071"/>
                </a:lnTo>
                <a:lnTo>
                  <a:pt x="0" y="75250"/>
                </a:lnTo>
                <a:lnTo>
                  <a:pt x="47027" y="0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96423" y="3595984"/>
            <a:ext cx="603885" cy="283845"/>
          </a:xfrm>
          <a:custGeom>
            <a:avLst/>
            <a:gdLst/>
            <a:ahLst/>
            <a:cxnLst/>
            <a:rect l="l" t="t" r="r" b="b"/>
            <a:pathLst>
              <a:path w="603885" h="283845">
                <a:moveTo>
                  <a:pt x="533605" y="244299"/>
                </a:moveTo>
                <a:lnTo>
                  <a:pt x="529794" y="252577"/>
                </a:lnTo>
                <a:lnTo>
                  <a:pt x="552019" y="262832"/>
                </a:lnTo>
                <a:lnTo>
                  <a:pt x="542484" y="283524"/>
                </a:lnTo>
                <a:lnTo>
                  <a:pt x="603595" y="281592"/>
                </a:lnTo>
                <a:lnTo>
                  <a:pt x="581945" y="254546"/>
                </a:lnTo>
                <a:lnTo>
                  <a:pt x="555838" y="254546"/>
                </a:lnTo>
                <a:lnTo>
                  <a:pt x="533605" y="244299"/>
                </a:lnTo>
                <a:close/>
              </a:path>
              <a:path w="603885" h="283845">
                <a:moveTo>
                  <a:pt x="565382" y="233853"/>
                </a:moveTo>
                <a:lnTo>
                  <a:pt x="555838" y="254546"/>
                </a:lnTo>
                <a:lnTo>
                  <a:pt x="581945" y="254546"/>
                </a:lnTo>
                <a:lnTo>
                  <a:pt x="565382" y="233853"/>
                </a:lnTo>
                <a:close/>
              </a:path>
              <a:path w="603885" h="283845">
                <a:moveTo>
                  <a:pt x="500496" y="229031"/>
                </a:moveTo>
                <a:lnTo>
                  <a:pt x="496677" y="237308"/>
                </a:lnTo>
                <a:lnTo>
                  <a:pt x="521517" y="248757"/>
                </a:lnTo>
                <a:lnTo>
                  <a:pt x="525327" y="240480"/>
                </a:lnTo>
                <a:lnTo>
                  <a:pt x="500496" y="229031"/>
                </a:lnTo>
                <a:close/>
              </a:path>
              <a:path w="603885" h="283845">
                <a:moveTo>
                  <a:pt x="467389" y="213762"/>
                </a:moveTo>
                <a:lnTo>
                  <a:pt x="463569" y="222039"/>
                </a:lnTo>
                <a:lnTo>
                  <a:pt x="488400" y="233489"/>
                </a:lnTo>
                <a:lnTo>
                  <a:pt x="492220" y="225211"/>
                </a:lnTo>
                <a:lnTo>
                  <a:pt x="467389" y="213762"/>
                </a:lnTo>
                <a:close/>
              </a:path>
              <a:path w="603885" h="283845">
                <a:moveTo>
                  <a:pt x="434271" y="198493"/>
                </a:moveTo>
                <a:lnTo>
                  <a:pt x="430452" y="206771"/>
                </a:lnTo>
                <a:lnTo>
                  <a:pt x="455292" y="218220"/>
                </a:lnTo>
                <a:lnTo>
                  <a:pt x="459102" y="209943"/>
                </a:lnTo>
                <a:lnTo>
                  <a:pt x="434271" y="198493"/>
                </a:lnTo>
                <a:close/>
              </a:path>
              <a:path w="603885" h="283845">
                <a:moveTo>
                  <a:pt x="401163" y="183225"/>
                </a:moveTo>
                <a:lnTo>
                  <a:pt x="397343" y="191502"/>
                </a:lnTo>
                <a:lnTo>
                  <a:pt x="422174" y="202951"/>
                </a:lnTo>
                <a:lnTo>
                  <a:pt x="425994" y="194674"/>
                </a:lnTo>
                <a:lnTo>
                  <a:pt x="401163" y="183225"/>
                </a:lnTo>
                <a:close/>
              </a:path>
              <a:path w="603885" h="283845">
                <a:moveTo>
                  <a:pt x="368045" y="167956"/>
                </a:moveTo>
                <a:lnTo>
                  <a:pt x="364225" y="176232"/>
                </a:lnTo>
                <a:lnTo>
                  <a:pt x="389067" y="187683"/>
                </a:lnTo>
                <a:lnTo>
                  <a:pt x="392885" y="179405"/>
                </a:lnTo>
                <a:lnTo>
                  <a:pt x="368045" y="167956"/>
                </a:lnTo>
                <a:close/>
              </a:path>
              <a:path w="603885" h="283845">
                <a:moveTo>
                  <a:pt x="334938" y="152687"/>
                </a:moveTo>
                <a:lnTo>
                  <a:pt x="331118" y="160964"/>
                </a:lnTo>
                <a:lnTo>
                  <a:pt x="355958" y="172413"/>
                </a:lnTo>
                <a:lnTo>
                  <a:pt x="359769" y="164137"/>
                </a:lnTo>
                <a:lnTo>
                  <a:pt x="334938" y="152687"/>
                </a:lnTo>
                <a:close/>
              </a:path>
              <a:path w="603885" h="283845">
                <a:moveTo>
                  <a:pt x="301829" y="137419"/>
                </a:moveTo>
                <a:lnTo>
                  <a:pt x="298010" y="145695"/>
                </a:lnTo>
                <a:lnTo>
                  <a:pt x="322841" y="157144"/>
                </a:lnTo>
                <a:lnTo>
                  <a:pt x="326660" y="148868"/>
                </a:lnTo>
                <a:lnTo>
                  <a:pt x="301829" y="137419"/>
                </a:lnTo>
                <a:close/>
              </a:path>
              <a:path w="603885" h="283845">
                <a:moveTo>
                  <a:pt x="268711" y="122149"/>
                </a:moveTo>
                <a:lnTo>
                  <a:pt x="264892" y="130426"/>
                </a:lnTo>
                <a:lnTo>
                  <a:pt x="289732" y="141876"/>
                </a:lnTo>
                <a:lnTo>
                  <a:pt x="293543" y="133598"/>
                </a:lnTo>
                <a:lnTo>
                  <a:pt x="268711" y="122149"/>
                </a:lnTo>
                <a:close/>
              </a:path>
              <a:path w="603885" h="283845">
                <a:moveTo>
                  <a:pt x="235604" y="106880"/>
                </a:moveTo>
                <a:lnTo>
                  <a:pt x="231785" y="115158"/>
                </a:lnTo>
                <a:lnTo>
                  <a:pt x="256616" y="126607"/>
                </a:lnTo>
                <a:lnTo>
                  <a:pt x="260435" y="118330"/>
                </a:lnTo>
                <a:lnTo>
                  <a:pt x="235604" y="106880"/>
                </a:lnTo>
                <a:close/>
              </a:path>
              <a:path w="603885" h="283845">
                <a:moveTo>
                  <a:pt x="202486" y="91612"/>
                </a:moveTo>
                <a:lnTo>
                  <a:pt x="198667" y="99889"/>
                </a:lnTo>
                <a:lnTo>
                  <a:pt x="223507" y="111338"/>
                </a:lnTo>
                <a:lnTo>
                  <a:pt x="227317" y="103061"/>
                </a:lnTo>
                <a:lnTo>
                  <a:pt x="202486" y="91612"/>
                </a:lnTo>
                <a:close/>
              </a:path>
              <a:path w="603885" h="283845">
                <a:moveTo>
                  <a:pt x="169378" y="76343"/>
                </a:moveTo>
                <a:lnTo>
                  <a:pt x="165558" y="84620"/>
                </a:lnTo>
                <a:lnTo>
                  <a:pt x="190390" y="96070"/>
                </a:lnTo>
                <a:lnTo>
                  <a:pt x="194209" y="87792"/>
                </a:lnTo>
                <a:lnTo>
                  <a:pt x="169378" y="76343"/>
                </a:lnTo>
                <a:close/>
              </a:path>
              <a:path w="603885" h="283845">
                <a:moveTo>
                  <a:pt x="136260" y="61074"/>
                </a:moveTo>
                <a:lnTo>
                  <a:pt x="132450" y="69352"/>
                </a:lnTo>
                <a:lnTo>
                  <a:pt x="157281" y="80801"/>
                </a:lnTo>
                <a:lnTo>
                  <a:pt x="161102" y="72523"/>
                </a:lnTo>
                <a:lnTo>
                  <a:pt x="136260" y="61074"/>
                </a:lnTo>
                <a:close/>
              </a:path>
              <a:path w="603885" h="283845">
                <a:moveTo>
                  <a:pt x="103153" y="45806"/>
                </a:moveTo>
                <a:lnTo>
                  <a:pt x="99333" y="54082"/>
                </a:lnTo>
                <a:lnTo>
                  <a:pt x="124174" y="65532"/>
                </a:lnTo>
                <a:lnTo>
                  <a:pt x="127984" y="57255"/>
                </a:lnTo>
                <a:lnTo>
                  <a:pt x="103153" y="45806"/>
                </a:lnTo>
                <a:close/>
              </a:path>
              <a:path w="603885" h="283845">
                <a:moveTo>
                  <a:pt x="70044" y="30537"/>
                </a:moveTo>
                <a:lnTo>
                  <a:pt x="66225" y="38813"/>
                </a:lnTo>
                <a:lnTo>
                  <a:pt x="91056" y="50264"/>
                </a:lnTo>
                <a:lnTo>
                  <a:pt x="94875" y="41986"/>
                </a:lnTo>
                <a:lnTo>
                  <a:pt x="70044" y="30537"/>
                </a:lnTo>
                <a:close/>
              </a:path>
              <a:path w="603885" h="283845">
                <a:moveTo>
                  <a:pt x="36927" y="15267"/>
                </a:moveTo>
                <a:lnTo>
                  <a:pt x="33107" y="23545"/>
                </a:lnTo>
                <a:lnTo>
                  <a:pt x="57948" y="34994"/>
                </a:lnTo>
                <a:lnTo>
                  <a:pt x="61767" y="26716"/>
                </a:lnTo>
                <a:lnTo>
                  <a:pt x="36927" y="15267"/>
                </a:lnTo>
                <a:close/>
              </a:path>
              <a:path w="603885" h="283845">
                <a:moveTo>
                  <a:pt x="3818" y="0"/>
                </a:moveTo>
                <a:lnTo>
                  <a:pt x="0" y="8276"/>
                </a:lnTo>
                <a:lnTo>
                  <a:pt x="24831" y="19725"/>
                </a:lnTo>
                <a:lnTo>
                  <a:pt x="28649" y="11449"/>
                </a:lnTo>
                <a:lnTo>
                  <a:pt x="3818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98328" y="3992097"/>
            <a:ext cx="602615" cy="55244"/>
          </a:xfrm>
          <a:custGeom>
            <a:avLst/>
            <a:gdLst/>
            <a:ahLst/>
            <a:cxnLst/>
            <a:rect l="l" t="t" r="r" b="b"/>
            <a:pathLst>
              <a:path w="602614" h="55245">
                <a:moveTo>
                  <a:pt x="537825" y="22788"/>
                </a:moveTo>
                <a:lnTo>
                  <a:pt x="510479" y="22788"/>
                </a:lnTo>
                <a:lnTo>
                  <a:pt x="510479" y="31904"/>
                </a:lnTo>
                <a:lnTo>
                  <a:pt x="537825" y="31904"/>
                </a:lnTo>
                <a:lnTo>
                  <a:pt x="537825" y="22788"/>
                </a:lnTo>
                <a:close/>
              </a:path>
              <a:path w="602614" h="55245">
                <a:moveTo>
                  <a:pt x="501362" y="22788"/>
                </a:moveTo>
                <a:lnTo>
                  <a:pt x="474016" y="22788"/>
                </a:lnTo>
                <a:lnTo>
                  <a:pt x="474016" y="31904"/>
                </a:lnTo>
                <a:lnTo>
                  <a:pt x="501362" y="31904"/>
                </a:lnTo>
                <a:lnTo>
                  <a:pt x="501362" y="22788"/>
                </a:lnTo>
                <a:close/>
              </a:path>
              <a:path w="602614" h="55245">
                <a:moveTo>
                  <a:pt x="464900" y="22788"/>
                </a:moveTo>
                <a:lnTo>
                  <a:pt x="437553" y="22788"/>
                </a:lnTo>
                <a:lnTo>
                  <a:pt x="437553" y="31904"/>
                </a:lnTo>
                <a:lnTo>
                  <a:pt x="464900" y="31904"/>
                </a:lnTo>
                <a:lnTo>
                  <a:pt x="464900" y="22788"/>
                </a:lnTo>
                <a:close/>
              </a:path>
              <a:path w="602614" h="55245">
                <a:moveTo>
                  <a:pt x="428437" y="22788"/>
                </a:moveTo>
                <a:lnTo>
                  <a:pt x="401090" y="22788"/>
                </a:lnTo>
                <a:lnTo>
                  <a:pt x="401090" y="31904"/>
                </a:lnTo>
                <a:lnTo>
                  <a:pt x="428437" y="31904"/>
                </a:lnTo>
                <a:lnTo>
                  <a:pt x="428437" y="22788"/>
                </a:lnTo>
                <a:close/>
              </a:path>
              <a:path w="602614" h="55245">
                <a:moveTo>
                  <a:pt x="391975" y="22788"/>
                </a:moveTo>
                <a:lnTo>
                  <a:pt x="364627" y="22788"/>
                </a:lnTo>
                <a:lnTo>
                  <a:pt x="364627" y="31904"/>
                </a:lnTo>
                <a:lnTo>
                  <a:pt x="391975" y="31904"/>
                </a:lnTo>
                <a:lnTo>
                  <a:pt x="391975" y="22788"/>
                </a:lnTo>
                <a:close/>
              </a:path>
              <a:path w="602614" h="55245">
                <a:moveTo>
                  <a:pt x="355512" y="22788"/>
                </a:moveTo>
                <a:lnTo>
                  <a:pt x="328165" y="22788"/>
                </a:lnTo>
                <a:lnTo>
                  <a:pt x="328165" y="31904"/>
                </a:lnTo>
                <a:lnTo>
                  <a:pt x="355512" y="31904"/>
                </a:lnTo>
                <a:lnTo>
                  <a:pt x="355512" y="22788"/>
                </a:lnTo>
                <a:close/>
              </a:path>
              <a:path w="602614" h="55245">
                <a:moveTo>
                  <a:pt x="319049" y="22788"/>
                </a:moveTo>
                <a:lnTo>
                  <a:pt x="291702" y="22788"/>
                </a:lnTo>
                <a:lnTo>
                  <a:pt x="291702" y="31904"/>
                </a:lnTo>
                <a:lnTo>
                  <a:pt x="319049" y="31904"/>
                </a:lnTo>
                <a:lnTo>
                  <a:pt x="319049" y="22788"/>
                </a:lnTo>
                <a:close/>
              </a:path>
              <a:path w="602614" h="55245">
                <a:moveTo>
                  <a:pt x="282586" y="22788"/>
                </a:moveTo>
                <a:lnTo>
                  <a:pt x="255239" y="22788"/>
                </a:lnTo>
                <a:lnTo>
                  <a:pt x="255239" y="31904"/>
                </a:lnTo>
                <a:lnTo>
                  <a:pt x="282586" y="31904"/>
                </a:lnTo>
                <a:lnTo>
                  <a:pt x="282586" y="22788"/>
                </a:lnTo>
                <a:close/>
              </a:path>
              <a:path w="602614" h="55245">
                <a:moveTo>
                  <a:pt x="246123" y="22788"/>
                </a:moveTo>
                <a:lnTo>
                  <a:pt x="218776" y="22788"/>
                </a:lnTo>
                <a:lnTo>
                  <a:pt x="218776" y="31904"/>
                </a:lnTo>
                <a:lnTo>
                  <a:pt x="246123" y="31904"/>
                </a:lnTo>
                <a:lnTo>
                  <a:pt x="246123" y="22788"/>
                </a:lnTo>
                <a:close/>
              </a:path>
              <a:path w="602614" h="55245">
                <a:moveTo>
                  <a:pt x="209660" y="22788"/>
                </a:moveTo>
                <a:lnTo>
                  <a:pt x="182313" y="22788"/>
                </a:lnTo>
                <a:lnTo>
                  <a:pt x="182313" y="31904"/>
                </a:lnTo>
                <a:lnTo>
                  <a:pt x="209660" y="31904"/>
                </a:lnTo>
                <a:lnTo>
                  <a:pt x="209660" y="22788"/>
                </a:lnTo>
                <a:close/>
              </a:path>
              <a:path w="602614" h="55245">
                <a:moveTo>
                  <a:pt x="173198" y="22788"/>
                </a:moveTo>
                <a:lnTo>
                  <a:pt x="145850" y="22788"/>
                </a:lnTo>
                <a:lnTo>
                  <a:pt x="145850" y="31904"/>
                </a:lnTo>
                <a:lnTo>
                  <a:pt x="173198" y="31904"/>
                </a:lnTo>
                <a:lnTo>
                  <a:pt x="173198" y="22788"/>
                </a:lnTo>
                <a:close/>
              </a:path>
              <a:path w="602614" h="55245">
                <a:moveTo>
                  <a:pt x="136735" y="22788"/>
                </a:moveTo>
                <a:lnTo>
                  <a:pt x="109388" y="22788"/>
                </a:lnTo>
                <a:lnTo>
                  <a:pt x="109388" y="31904"/>
                </a:lnTo>
                <a:lnTo>
                  <a:pt x="136735" y="31904"/>
                </a:lnTo>
                <a:lnTo>
                  <a:pt x="136735" y="22788"/>
                </a:lnTo>
                <a:close/>
              </a:path>
              <a:path w="602614" h="55245">
                <a:moveTo>
                  <a:pt x="100272" y="22788"/>
                </a:moveTo>
                <a:lnTo>
                  <a:pt x="72925" y="22788"/>
                </a:lnTo>
                <a:lnTo>
                  <a:pt x="72925" y="31904"/>
                </a:lnTo>
                <a:lnTo>
                  <a:pt x="100272" y="31904"/>
                </a:lnTo>
                <a:lnTo>
                  <a:pt x="100272" y="22788"/>
                </a:lnTo>
                <a:close/>
              </a:path>
              <a:path w="602614" h="55245">
                <a:moveTo>
                  <a:pt x="63809" y="22788"/>
                </a:moveTo>
                <a:lnTo>
                  <a:pt x="36462" y="22788"/>
                </a:lnTo>
                <a:lnTo>
                  <a:pt x="36462" y="31904"/>
                </a:lnTo>
                <a:lnTo>
                  <a:pt x="63809" y="31904"/>
                </a:lnTo>
                <a:lnTo>
                  <a:pt x="63809" y="22788"/>
                </a:lnTo>
                <a:close/>
              </a:path>
              <a:path w="602614" h="55245">
                <a:moveTo>
                  <a:pt x="27346" y="22788"/>
                </a:moveTo>
                <a:lnTo>
                  <a:pt x="0" y="22788"/>
                </a:lnTo>
                <a:lnTo>
                  <a:pt x="0" y="31904"/>
                </a:lnTo>
                <a:lnTo>
                  <a:pt x="27346" y="31904"/>
                </a:lnTo>
                <a:lnTo>
                  <a:pt x="27346" y="22788"/>
                </a:lnTo>
                <a:close/>
              </a:path>
              <a:path w="602614" h="55245">
                <a:moveTo>
                  <a:pt x="547452" y="0"/>
                </a:moveTo>
                <a:lnTo>
                  <a:pt x="547452" y="22788"/>
                </a:lnTo>
                <a:lnTo>
                  <a:pt x="546942" y="22788"/>
                </a:lnTo>
                <a:lnTo>
                  <a:pt x="546942" y="31904"/>
                </a:lnTo>
                <a:lnTo>
                  <a:pt x="547452" y="31904"/>
                </a:lnTo>
                <a:lnTo>
                  <a:pt x="547452" y="54693"/>
                </a:lnTo>
                <a:lnTo>
                  <a:pt x="602146" y="27346"/>
                </a:lnTo>
                <a:lnTo>
                  <a:pt x="547452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96295" y="4301985"/>
            <a:ext cx="603885" cy="304800"/>
          </a:xfrm>
          <a:custGeom>
            <a:avLst/>
            <a:gdLst/>
            <a:ahLst/>
            <a:cxnLst/>
            <a:rect l="l" t="t" r="r" b="b"/>
            <a:pathLst>
              <a:path w="603885" h="304800">
                <a:moveTo>
                  <a:pt x="542575" y="0"/>
                </a:moveTo>
                <a:lnTo>
                  <a:pt x="567005" y="48943"/>
                </a:lnTo>
                <a:lnTo>
                  <a:pt x="603723" y="45"/>
                </a:lnTo>
                <a:lnTo>
                  <a:pt x="542575" y="0"/>
                </a:lnTo>
                <a:close/>
              </a:path>
              <a:path w="603885" h="304800">
                <a:moveTo>
                  <a:pt x="546468" y="23528"/>
                </a:moveTo>
                <a:lnTo>
                  <a:pt x="522001" y="35742"/>
                </a:lnTo>
                <a:lnTo>
                  <a:pt x="526067" y="43901"/>
                </a:lnTo>
                <a:lnTo>
                  <a:pt x="550533" y="31686"/>
                </a:lnTo>
                <a:lnTo>
                  <a:pt x="546468" y="23528"/>
                </a:lnTo>
                <a:close/>
              </a:path>
              <a:path w="603885" h="304800">
                <a:moveTo>
                  <a:pt x="513843" y="39818"/>
                </a:moveTo>
                <a:lnTo>
                  <a:pt x="489376" y="52033"/>
                </a:lnTo>
                <a:lnTo>
                  <a:pt x="493441" y="60182"/>
                </a:lnTo>
                <a:lnTo>
                  <a:pt x="517917" y="47967"/>
                </a:lnTo>
                <a:lnTo>
                  <a:pt x="513843" y="39818"/>
                </a:lnTo>
                <a:close/>
              </a:path>
              <a:path w="603885" h="304800">
                <a:moveTo>
                  <a:pt x="481218" y="56098"/>
                </a:moveTo>
                <a:lnTo>
                  <a:pt x="456751" y="68313"/>
                </a:lnTo>
                <a:lnTo>
                  <a:pt x="460816" y="76471"/>
                </a:lnTo>
                <a:lnTo>
                  <a:pt x="485292" y="64256"/>
                </a:lnTo>
                <a:lnTo>
                  <a:pt x="481218" y="56098"/>
                </a:lnTo>
                <a:close/>
              </a:path>
              <a:path w="603885" h="304800">
                <a:moveTo>
                  <a:pt x="448593" y="72378"/>
                </a:moveTo>
                <a:lnTo>
                  <a:pt x="424126" y="84594"/>
                </a:lnTo>
                <a:lnTo>
                  <a:pt x="428191" y="92753"/>
                </a:lnTo>
                <a:lnTo>
                  <a:pt x="452667" y="80538"/>
                </a:lnTo>
                <a:lnTo>
                  <a:pt x="448593" y="72378"/>
                </a:lnTo>
                <a:close/>
              </a:path>
              <a:path w="603885" h="304800">
                <a:moveTo>
                  <a:pt x="415968" y="88668"/>
                </a:moveTo>
                <a:lnTo>
                  <a:pt x="391501" y="100883"/>
                </a:lnTo>
                <a:lnTo>
                  <a:pt x="395566" y="109033"/>
                </a:lnTo>
                <a:lnTo>
                  <a:pt x="420042" y="96818"/>
                </a:lnTo>
                <a:lnTo>
                  <a:pt x="415968" y="88668"/>
                </a:lnTo>
                <a:close/>
              </a:path>
              <a:path w="603885" h="304800">
                <a:moveTo>
                  <a:pt x="383343" y="104948"/>
                </a:moveTo>
                <a:lnTo>
                  <a:pt x="358876" y="117165"/>
                </a:lnTo>
                <a:lnTo>
                  <a:pt x="362941" y="125323"/>
                </a:lnTo>
                <a:lnTo>
                  <a:pt x="387417" y="113108"/>
                </a:lnTo>
                <a:lnTo>
                  <a:pt x="383343" y="104948"/>
                </a:lnTo>
                <a:close/>
              </a:path>
              <a:path w="603885" h="304800">
                <a:moveTo>
                  <a:pt x="350718" y="121230"/>
                </a:moveTo>
                <a:lnTo>
                  <a:pt x="326251" y="133445"/>
                </a:lnTo>
                <a:lnTo>
                  <a:pt x="330325" y="141603"/>
                </a:lnTo>
                <a:lnTo>
                  <a:pt x="354792" y="129388"/>
                </a:lnTo>
                <a:lnTo>
                  <a:pt x="350718" y="121230"/>
                </a:lnTo>
                <a:close/>
              </a:path>
              <a:path w="603885" h="304800">
                <a:moveTo>
                  <a:pt x="318093" y="137519"/>
                </a:moveTo>
                <a:lnTo>
                  <a:pt x="293626" y="149725"/>
                </a:lnTo>
                <a:lnTo>
                  <a:pt x="297691" y="157883"/>
                </a:lnTo>
                <a:lnTo>
                  <a:pt x="322167" y="145668"/>
                </a:lnTo>
                <a:lnTo>
                  <a:pt x="318093" y="137519"/>
                </a:lnTo>
                <a:close/>
              </a:path>
              <a:path w="603885" h="304800">
                <a:moveTo>
                  <a:pt x="285468" y="153800"/>
                </a:moveTo>
                <a:lnTo>
                  <a:pt x="261001" y="166015"/>
                </a:lnTo>
                <a:lnTo>
                  <a:pt x="265075" y="174174"/>
                </a:lnTo>
                <a:lnTo>
                  <a:pt x="289542" y="161959"/>
                </a:lnTo>
                <a:lnTo>
                  <a:pt x="285468" y="153800"/>
                </a:lnTo>
                <a:close/>
              </a:path>
              <a:path w="603885" h="304800">
                <a:moveTo>
                  <a:pt x="252843" y="170080"/>
                </a:moveTo>
                <a:lnTo>
                  <a:pt x="228376" y="182295"/>
                </a:lnTo>
                <a:lnTo>
                  <a:pt x="232450" y="190454"/>
                </a:lnTo>
                <a:lnTo>
                  <a:pt x="256917" y="178239"/>
                </a:lnTo>
                <a:lnTo>
                  <a:pt x="252843" y="170080"/>
                </a:lnTo>
                <a:close/>
              </a:path>
              <a:path w="603885" h="304800">
                <a:moveTo>
                  <a:pt x="220217" y="186371"/>
                </a:moveTo>
                <a:lnTo>
                  <a:pt x="195751" y="198577"/>
                </a:lnTo>
                <a:lnTo>
                  <a:pt x="199816" y="206735"/>
                </a:lnTo>
                <a:lnTo>
                  <a:pt x="224292" y="194520"/>
                </a:lnTo>
                <a:lnTo>
                  <a:pt x="220217" y="186371"/>
                </a:lnTo>
                <a:close/>
              </a:path>
              <a:path w="603885" h="304800">
                <a:moveTo>
                  <a:pt x="187591" y="202651"/>
                </a:moveTo>
                <a:lnTo>
                  <a:pt x="163126" y="214866"/>
                </a:lnTo>
                <a:lnTo>
                  <a:pt x="167200" y="223015"/>
                </a:lnTo>
                <a:lnTo>
                  <a:pt x="191667" y="210809"/>
                </a:lnTo>
                <a:lnTo>
                  <a:pt x="187591" y="202651"/>
                </a:lnTo>
                <a:close/>
              </a:path>
              <a:path w="603885" h="304800">
                <a:moveTo>
                  <a:pt x="154966" y="218932"/>
                </a:moveTo>
                <a:lnTo>
                  <a:pt x="130500" y="231147"/>
                </a:lnTo>
                <a:lnTo>
                  <a:pt x="134575" y="239306"/>
                </a:lnTo>
                <a:lnTo>
                  <a:pt x="159042" y="227091"/>
                </a:lnTo>
                <a:lnTo>
                  <a:pt x="154966" y="218932"/>
                </a:lnTo>
                <a:close/>
              </a:path>
              <a:path w="603885" h="304800">
                <a:moveTo>
                  <a:pt x="122341" y="235221"/>
                </a:moveTo>
                <a:lnTo>
                  <a:pt x="97875" y="247427"/>
                </a:lnTo>
                <a:lnTo>
                  <a:pt x="101950" y="255586"/>
                </a:lnTo>
                <a:lnTo>
                  <a:pt x="126417" y="243371"/>
                </a:lnTo>
                <a:lnTo>
                  <a:pt x="122341" y="235221"/>
                </a:lnTo>
                <a:close/>
              </a:path>
              <a:path w="603885" h="304800">
                <a:moveTo>
                  <a:pt x="89716" y="251503"/>
                </a:moveTo>
                <a:lnTo>
                  <a:pt x="65250" y="263718"/>
                </a:lnTo>
                <a:lnTo>
                  <a:pt x="69325" y="271867"/>
                </a:lnTo>
                <a:lnTo>
                  <a:pt x="93792" y="259661"/>
                </a:lnTo>
                <a:lnTo>
                  <a:pt x="89716" y="251503"/>
                </a:lnTo>
                <a:close/>
              </a:path>
              <a:path w="603885" h="304800">
                <a:moveTo>
                  <a:pt x="57091" y="267783"/>
                </a:moveTo>
                <a:lnTo>
                  <a:pt x="32625" y="279998"/>
                </a:lnTo>
                <a:lnTo>
                  <a:pt x="36700" y="288156"/>
                </a:lnTo>
                <a:lnTo>
                  <a:pt x="61167" y="275941"/>
                </a:lnTo>
                <a:lnTo>
                  <a:pt x="57091" y="267783"/>
                </a:lnTo>
                <a:close/>
              </a:path>
              <a:path w="603885" h="304800">
                <a:moveTo>
                  <a:pt x="24466" y="284073"/>
                </a:moveTo>
                <a:lnTo>
                  <a:pt x="0" y="296279"/>
                </a:lnTo>
                <a:lnTo>
                  <a:pt x="4075" y="304438"/>
                </a:lnTo>
                <a:lnTo>
                  <a:pt x="28541" y="292221"/>
                </a:lnTo>
                <a:lnTo>
                  <a:pt x="24466" y="284073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76703" y="4498172"/>
            <a:ext cx="42672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spc="-5" dirty="0">
                <a:solidFill>
                  <a:srgbClr val="010202"/>
                </a:solidFill>
                <a:latin typeface="Times New Roman"/>
                <a:cs typeface="Times New Roman"/>
              </a:rPr>
              <a:t>user</a:t>
            </a:r>
            <a:r>
              <a:rPr sz="1300" spc="-6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1300" i="1" spc="-5" dirty="0">
                <a:solidFill>
                  <a:srgbClr val="010202"/>
                </a:solidFill>
                <a:latin typeface="Times New Roman"/>
                <a:cs typeface="Times New Roman"/>
              </a:rPr>
              <a:t>u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13574" y="4503964"/>
            <a:ext cx="1064895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spc="-5" dirty="0">
                <a:solidFill>
                  <a:srgbClr val="010202"/>
                </a:solidFill>
                <a:latin typeface="Times New Roman"/>
                <a:cs typeface="Times New Roman"/>
              </a:rPr>
              <a:t>user review</a:t>
            </a:r>
            <a:r>
              <a:rPr sz="1300" spc="-90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1300" spc="-5" dirty="0">
                <a:solidFill>
                  <a:srgbClr val="010202"/>
                </a:solidFill>
                <a:latin typeface="Times New Roman"/>
                <a:cs typeface="Times New Roman"/>
              </a:rPr>
              <a:t>doc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53784" y="1079499"/>
            <a:ext cx="757999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 Cooperative Neural Networks</a:t>
            </a:r>
            <a:r>
              <a:rPr sz="2800" spc="-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(DeepCoNN)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lang="en-US" altLang="zh-CN"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lang="en-US" altLang="zh-CN" sz="2000" spc="375" dirty="0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Jointly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modeling user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&amp;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item</a:t>
            </a:r>
            <a:r>
              <a:rPr sz="2000" spc="-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lang="en-US" altLang="zh-CN"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lang="en-US" altLang="zh-CN" sz="2000" spc="375" dirty="0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Word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embedding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+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Dual</a:t>
            </a:r>
            <a:r>
              <a:rPr sz="2000" spc="-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CNN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3784" y="2844291"/>
            <a:ext cx="4951616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User </a:t>
            </a:r>
            <a:r>
              <a:rPr sz="2800" dirty="0">
                <a:solidFill>
                  <a:srgbClr val="002060"/>
                </a:solidFill>
                <a:latin typeface="Times New Roman"/>
                <a:cs typeface="Times New Roman"/>
              </a:rPr>
              <a:t>&amp;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Item review  Document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513080" algn="ctr">
              <a:lnSpc>
                <a:spcPct val="100000"/>
              </a:lnSpc>
              <a:spcBef>
                <a:spcPts val="1825"/>
              </a:spcBef>
            </a:pPr>
            <a:r>
              <a:rPr sz="850" b="1" spc="-5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6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0" dirty="0">
                <a:solidFill>
                  <a:srgbClr val="010202"/>
                </a:solidFill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  <a:p>
            <a:pPr marR="460375" algn="r">
              <a:lnSpc>
                <a:spcPct val="100000"/>
              </a:lnSpc>
              <a:spcBef>
                <a:spcPts val="275"/>
              </a:spcBef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R="460375" algn="r">
              <a:lnSpc>
                <a:spcPct val="100000"/>
              </a:lnSpc>
              <a:spcBef>
                <a:spcPts val="15"/>
              </a:spcBef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R="460375" algn="r">
              <a:lnSpc>
                <a:spcPct val="100000"/>
              </a:lnSpc>
              <a:spcBef>
                <a:spcPts val="15"/>
              </a:spcBef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40239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 Text-based</a:t>
            </a:r>
            <a:r>
              <a:rPr sz="3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99165" y="6463275"/>
            <a:ext cx="1619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24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7621" y="4978752"/>
            <a:ext cx="1073448" cy="9641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41372" y="5057551"/>
            <a:ext cx="668020" cy="825500"/>
          </a:xfrm>
          <a:custGeom>
            <a:avLst/>
            <a:gdLst/>
            <a:ahLst/>
            <a:cxnLst/>
            <a:rect l="l" t="t" r="r" b="b"/>
            <a:pathLst>
              <a:path w="668020" h="825500">
                <a:moveTo>
                  <a:pt x="556224" y="0"/>
                </a:moveTo>
                <a:lnTo>
                  <a:pt x="0" y="0"/>
                </a:lnTo>
                <a:lnTo>
                  <a:pt x="0" y="825080"/>
                </a:lnTo>
                <a:lnTo>
                  <a:pt x="667480" y="825080"/>
                </a:lnTo>
                <a:lnTo>
                  <a:pt x="667480" y="111246"/>
                </a:lnTo>
                <a:lnTo>
                  <a:pt x="55622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41371" y="5057552"/>
            <a:ext cx="668020" cy="825500"/>
          </a:xfrm>
          <a:custGeom>
            <a:avLst/>
            <a:gdLst/>
            <a:ahLst/>
            <a:cxnLst/>
            <a:rect l="l" t="t" r="r" b="b"/>
            <a:pathLst>
              <a:path w="668020" h="825500">
                <a:moveTo>
                  <a:pt x="0" y="0"/>
                </a:moveTo>
                <a:lnTo>
                  <a:pt x="556224" y="0"/>
                </a:lnTo>
                <a:lnTo>
                  <a:pt x="667481" y="111246"/>
                </a:lnTo>
                <a:lnTo>
                  <a:pt x="667481" y="825080"/>
                </a:lnTo>
                <a:lnTo>
                  <a:pt x="0" y="825080"/>
                </a:lnTo>
                <a:lnTo>
                  <a:pt x="0" y="0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089681" y="5068542"/>
            <a:ext cx="535305" cy="693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56229" y="5644489"/>
            <a:ext cx="183515" cy="131445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010202"/>
                </a:solidFill>
                <a:latin typeface="等线"/>
                <a:cs typeface="等线"/>
              </a:rPr>
              <a:t> </a:t>
            </a:r>
            <a:endParaRPr sz="1000">
              <a:latin typeface="等线"/>
              <a:cs typeface="等线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61422" y="4862870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584045" y="0"/>
                </a:moveTo>
                <a:lnTo>
                  <a:pt x="510783" y="1083"/>
                </a:lnTo>
                <a:lnTo>
                  <a:pt x="440237" y="4246"/>
                </a:lnTo>
                <a:lnTo>
                  <a:pt x="372954" y="9359"/>
                </a:lnTo>
                <a:lnTo>
                  <a:pt x="309482" y="16291"/>
                </a:lnTo>
                <a:lnTo>
                  <a:pt x="250367" y="24912"/>
                </a:lnTo>
                <a:lnTo>
                  <a:pt x="196157" y="35092"/>
                </a:lnTo>
                <a:lnTo>
                  <a:pt x="147399" y="46701"/>
                </a:lnTo>
                <a:lnTo>
                  <a:pt x="104641" y="59608"/>
                </a:lnTo>
                <a:lnTo>
                  <a:pt x="68429" y="73683"/>
                </a:lnTo>
                <a:lnTo>
                  <a:pt x="17837" y="104816"/>
                </a:lnTo>
                <a:lnTo>
                  <a:pt x="0" y="139058"/>
                </a:lnTo>
                <a:lnTo>
                  <a:pt x="4550" y="156501"/>
                </a:lnTo>
                <a:lnTo>
                  <a:pt x="39312" y="189316"/>
                </a:lnTo>
                <a:lnTo>
                  <a:pt x="104641" y="218504"/>
                </a:lnTo>
                <a:lnTo>
                  <a:pt x="147399" y="231411"/>
                </a:lnTo>
                <a:lnTo>
                  <a:pt x="196157" y="243020"/>
                </a:lnTo>
                <a:lnTo>
                  <a:pt x="250367" y="253200"/>
                </a:lnTo>
                <a:lnTo>
                  <a:pt x="309482" y="261822"/>
                </a:lnTo>
                <a:lnTo>
                  <a:pt x="372954" y="268755"/>
                </a:lnTo>
                <a:lnTo>
                  <a:pt x="440237" y="273868"/>
                </a:lnTo>
                <a:lnTo>
                  <a:pt x="510783" y="277032"/>
                </a:lnTo>
                <a:lnTo>
                  <a:pt x="584045" y="278116"/>
                </a:lnTo>
                <a:lnTo>
                  <a:pt x="657306" y="277032"/>
                </a:lnTo>
                <a:lnTo>
                  <a:pt x="727852" y="273868"/>
                </a:lnTo>
                <a:lnTo>
                  <a:pt x="795135" y="268755"/>
                </a:lnTo>
                <a:lnTo>
                  <a:pt x="858608" y="261822"/>
                </a:lnTo>
                <a:lnTo>
                  <a:pt x="917723" y="253200"/>
                </a:lnTo>
                <a:lnTo>
                  <a:pt x="971933" y="243020"/>
                </a:lnTo>
                <a:lnTo>
                  <a:pt x="1020691" y="231411"/>
                </a:lnTo>
                <a:lnTo>
                  <a:pt x="1063450" y="218504"/>
                </a:lnTo>
                <a:lnTo>
                  <a:pt x="1099661" y="204429"/>
                </a:lnTo>
                <a:lnTo>
                  <a:pt x="1150254" y="173297"/>
                </a:lnTo>
                <a:lnTo>
                  <a:pt x="1168091" y="139058"/>
                </a:lnTo>
                <a:lnTo>
                  <a:pt x="1163540" y="121614"/>
                </a:lnTo>
                <a:lnTo>
                  <a:pt x="1128778" y="88796"/>
                </a:lnTo>
                <a:lnTo>
                  <a:pt x="1063450" y="59608"/>
                </a:lnTo>
                <a:lnTo>
                  <a:pt x="1020691" y="46701"/>
                </a:lnTo>
                <a:lnTo>
                  <a:pt x="971933" y="35092"/>
                </a:lnTo>
                <a:lnTo>
                  <a:pt x="917723" y="24912"/>
                </a:lnTo>
                <a:lnTo>
                  <a:pt x="858608" y="16291"/>
                </a:lnTo>
                <a:lnTo>
                  <a:pt x="795135" y="9359"/>
                </a:lnTo>
                <a:lnTo>
                  <a:pt x="727852" y="4246"/>
                </a:lnTo>
                <a:lnTo>
                  <a:pt x="657306" y="1083"/>
                </a:lnTo>
                <a:lnTo>
                  <a:pt x="58404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1422" y="4862870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0" y="139058"/>
                </a:moveTo>
                <a:lnTo>
                  <a:pt x="17837" y="104816"/>
                </a:lnTo>
                <a:lnTo>
                  <a:pt x="68430" y="73683"/>
                </a:lnTo>
                <a:lnTo>
                  <a:pt x="104641" y="59608"/>
                </a:lnTo>
                <a:lnTo>
                  <a:pt x="147399" y="46701"/>
                </a:lnTo>
                <a:lnTo>
                  <a:pt x="196157" y="35092"/>
                </a:lnTo>
                <a:lnTo>
                  <a:pt x="250367" y="24912"/>
                </a:lnTo>
                <a:lnTo>
                  <a:pt x="309482" y="16291"/>
                </a:lnTo>
                <a:lnTo>
                  <a:pt x="372955" y="9359"/>
                </a:lnTo>
                <a:lnTo>
                  <a:pt x="440238" y="4246"/>
                </a:lnTo>
                <a:lnTo>
                  <a:pt x="510784" y="1083"/>
                </a:lnTo>
                <a:lnTo>
                  <a:pt x="584045" y="0"/>
                </a:lnTo>
                <a:lnTo>
                  <a:pt x="657307" y="1083"/>
                </a:lnTo>
                <a:lnTo>
                  <a:pt x="727853" y="4246"/>
                </a:lnTo>
                <a:lnTo>
                  <a:pt x="795136" y="9359"/>
                </a:lnTo>
                <a:lnTo>
                  <a:pt x="858609" y="16291"/>
                </a:lnTo>
                <a:lnTo>
                  <a:pt x="917724" y="24912"/>
                </a:lnTo>
                <a:lnTo>
                  <a:pt x="971934" y="35092"/>
                </a:lnTo>
                <a:lnTo>
                  <a:pt x="1020692" y="46701"/>
                </a:lnTo>
                <a:lnTo>
                  <a:pt x="1063450" y="59608"/>
                </a:lnTo>
                <a:lnTo>
                  <a:pt x="1099661" y="73683"/>
                </a:lnTo>
                <a:lnTo>
                  <a:pt x="1150254" y="104816"/>
                </a:lnTo>
                <a:lnTo>
                  <a:pt x="1168091" y="139058"/>
                </a:lnTo>
                <a:lnTo>
                  <a:pt x="1163541" y="156501"/>
                </a:lnTo>
                <a:lnTo>
                  <a:pt x="1128779" y="189317"/>
                </a:lnTo>
                <a:lnTo>
                  <a:pt x="1063450" y="218504"/>
                </a:lnTo>
                <a:lnTo>
                  <a:pt x="1020692" y="231411"/>
                </a:lnTo>
                <a:lnTo>
                  <a:pt x="971934" y="243020"/>
                </a:lnTo>
                <a:lnTo>
                  <a:pt x="917724" y="253201"/>
                </a:lnTo>
                <a:lnTo>
                  <a:pt x="858609" y="261823"/>
                </a:lnTo>
                <a:lnTo>
                  <a:pt x="795136" y="268756"/>
                </a:lnTo>
                <a:lnTo>
                  <a:pt x="727853" y="273869"/>
                </a:lnTo>
                <a:lnTo>
                  <a:pt x="657307" y="277033"/>
                </a:lnTo>
                <a:lnTo>
                  <a:pt x="584045" y="278116"/>
                </a:lnTo>
                <a:lnTo>
                  <a:pt x="510784" y="277033"/>
                </a:lnTo>
                <a:lnTo>
                  <a:pt x="440238" y="273869"/>
                </a:lnTo>
                <a:lnTo>
                  <a:pt x="372955" y="268756"/>
                </a:lnTo>
                <a:lnTo>
                  <a:pt x="309482" y="261823"/>
                </a:lnTo>
                <a:lnTo>
                  <a:pt x="250367" y="253201"/>
                </a:lnTo>
                <a:lnTo>
                  <a:pt x="196157" y="243020"/>
                </a:lnTo>
                <a:lnTo>
                  <a:pt x="147399" y="231411"/>
                </a:lnTo>
                <a:lnTo>
                  <a:pt x="104641" y="218504"/>
                </a:lnTo>
                <a:lnTo>
                  <a:pt x="68430" y="204429"/>
                </a:lnTo>
                <a:lnTo>
                  <a:pt x="17837" y="173297"/>
                </a:lnTo>
                <a:lnTo>
                  <a:pt x="0" y="139058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644343" y="4901736"/>
            <a:ext cx="45212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b="1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4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5" dirty="0">
                <a:solidFill>
                  <a:srgbClr val="010202"/>
                </a:solidFill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61422" y="5289316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584045" y="0"/>
                </a:moveTo>
                <a:lnTo>
                  <a:pt x="510783" y="1083"/>
                </a:lnTo>
                <a:lnTo>
                  <a:pt x="440237" y="4246"/>
                </a:lnTo>
                <a:lnTo>
                  <a:pt x="372954" y="9359"/>
                </a:lnTo>
                <a:lnTo>
                  <a:pt x="309482" y="16291"/>
                </a:lnTo>
                <a:lnTo>
                  <a:pt x="250367" y="24912"/>
                </a:lnTo>
                <a:lnTo>
                  <a:pt x="196157" y="35092"/>
                </a:lnTo>
                <a:lnTo>
                  <a:pt x="147399" y="46701"/>
                </a:lnTo>
                <a:lnTo>
                  <a:pt x="104641" y="59608"/>
                </a:lnTo>
                <a:lnTo>
                  <a:pt x="68429" y="73683"/>
                </a:lnTo>
                <a:lnTo>
                  <a:pt x="17837" y="104816"/>
                </a:lnTo>
                <a:lnTo>
                  <a:pt x="0" y="139058"/>
                </a:lnTo>
                <a:lnTo>
                  <a:pt x="4550" y="156501"/>
                </a:lnTo>
                <a:lnTo>
                  <a:pt x="39312" y="189317"/>
                </a:lnTo>
                <a:lnTo>
                  <a:pt x="104641" y="218504"/>
                </a:lnTo>
                <a:lnTo>
                  <a:pt x="147399" y="231411"/>
                </a:lnTo>
                <a:lnTo>
                  <a:pt x="196157" y="243021"/>
                </a:lnTo>
                <a:lnTo>
                  <a:pt x="250367" y="253201"/>
                </a:lnTo>
                <a:lnTo>
                  <a:pt x="309482" y="261823"/>
                </a:lnTo>
                <a:lnTo>
                  <a:pt x="372954" y="268756"/>
                </a:lnTo>
                <a:lnTo>
                  <a:pt x="440237" y="273870"/>
                </a:lnTo>
                <a:lnTo>
                  <a:pt x="510783" y="277033"/>
                </a:lnTo>
                <a:lnTo>
                  <a:pt x="584045" y="278117"/>
                </a:lnTo>
                <a:lnTo>
                  <a:pt x="657306" y="277033"/>
                </a:lnTo>
                <a:lnTo>
                  <a:pt x="727852" y="273870"/>
                </a:lnTo>
                <a:lnTo>
                  <a:pt x="795135" y="268756"/>
                </a:lnTo>
                <a:lnTo>
                  <a:pt x="858608" y="261823"/>
                </a:lnTo>
                <a:lnTo>
                  <a:pt x="917723" y="253201"/>
                </a:lnTo>
                <a:lnTo>
                  <a:pt x="971933" y="243021"/>
                </a:lnTo>
                <a:lnTo>
                  <a:pt x="1020691" y="231411"/>
                </a:lnTo>
                <a:lnTo>
                  <a:pt x="1063450" y="218504"/>
                </a:lnTo>
                <a:lnTo>
                  <a:pt x="1099661" y="204429"/>
                </a:lnTo>
                <a:lnTo>
                  <a:pt x="1150254" y="173297"/>
                </a:lnTo>
                <a:lnTo>
                  <a:pt x="1168091" y="139058"/>
                </a:lnTo>
                <a:lnTo>
                  <a:pt x="1163540" y="121614"/>
                </a:lnTo>
                <a:lnTo>
                  <a:pt x="1128778" y="88796"/>
                </a:lnTo>
                <a:lnTo>
                  <a:pt x="1063450" y="59608"/>
                </a:lnTo>
                <a:lnTo>
                  <a:pt x="1020691" y="46701"/>
                </a:lnTo>
                <a:lnTo>
                  <a:pt x="971933" y="35092"/>
                </a:lnTo>
                <a:lnTo>
                  <a:pt x="917723" y="24912"/>
                </a:lnTo>
                <a:lnTo>
                  <a:pt x="858608" y="16291"/>
                </a:lnTo>
                <a:lnTo>
                  <a:pt x="795135" y="9359"/>
                </a:lnTo>
                <a:lnTo>
                  <a:pt x="727852" y="4246"/>
                </a:lnTo>
                <a:lnTo>
                  <a:pt x="657306" y="1083"/>
                </a:lnTo>
                <a:lnTo>
                  <a:pt x="58404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1422" y="5289316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0" y="139058"/>
                </a:moveTo>
                <a:lnTo>
                  <a:pt x="17837" y="104816"/>
                </a:lnTo>
                <a:lnTo>
                  <a:pt x="68430" y="73683"/>
                </a:lnTo>
                <a:lnTo>
                  <a:pt x="104641" y="59608"/>
                </a:lnTo>
                <a:lnTo>
                  <a:pt x="147399" y="46701"/>
                </a:lnTo>
                <a:lnTo>
                  <a:pt x="196157" y="35092"/>
                </a:lnTo>
                <a:lnTo>
                  <a:pt x="250367" y="24912"/>
                </a:lnTo>
                <a:lnTo>
                  <a:pt x="309482" y="16291"/>
                </a:lnTo>
                <a:lnTo>
                  <a:pt x="372955" y="9359"/>
                </a:lnTo>
                <a:lnTo>
                  <a:pt x="440238" y="4246"/>
                </a:lnTo>
                <a:lnTo>
                  <a:pt x="510784" y="1083"/>
                </a:lnTo>
                <a:lnTo>
                  <a:pt x="584045" y="0"/>
                </a:lnTo>
                <a:lnTo>
                  <a:pt x="657307" y="1083"/>
                </a:lnTo>
                <a:lnTo>
                  <a:pt x="727853" y="4246"/>
                </a:lnTo>
                <a:lnTo>
                  <a:pt x="795136" y="9359"/>
                </a:lnTo>
                <a:lnTo>
                  <a:pt x="858609" y="16291"/>
                </a:lnTo>
                <a:lnTo>
                  <a:pt x="917724" y="24912"/>
                </a:lnTo>
                <a:lnTo>
                  <a:pt x="971934" y="35092"/>
                </a:lnTo>
                <a:lnTo>
                  <a:pt x="1020692" y="46701"/>
                </a:lnTo>
                <a:lnTo>
                  <a:pt x="1063450" y="59608"/>
                </a:lnTo>
                <a:lnTo>
                  <a:pt x="1099661" y="73683"/>
                </a:lnTo>
                <a:lnTo>
                  <a:pt x="1150254" y="104816"/>
                </a:lnTo>
                <a:lnTo>
                  <a:pt x="1168091" y="139058"/>
                </a:lnTo>
                <a:lnTo>
                  <a:pt x="1163541" y="156501"/>
                </a:lnTo>
                <a:lnTo>
                  <a:pt x="1128779" y="189317"/>
                </a:lnTo>
                <a:lnTo>
                  <a:pt x="1063450" y="218504"/>
                </a:lnTo>
                <a:lnTo>
                  <a:pt x="1020692" y="231411"/>
                </a:lnTo>
                <a:lnTo>
                  <a:pt x="971934" y="243020"/>
                </a:lnTo>
                <a:lnTo>
                  <a:pt x="917724" y="253201"/>
                </a:lnTo>
                <a:lnTo>
                  <a:pt x="858609" y="261823"/>
                </a:lnTo>
                <a:lnTo>
                  <a:pt x="795136" y="268756"/>
                </a:lnTo>
                <a:lnTo>
                  <a:pt x="727853" y="273869"/>
                </a:lnTo>
                <a:lnTo>
                  <a:pt x="657307" y="277033"/>
                </a:lnTo>
                <a:lnTo>
                  <a:pt x="584045" y="278116"/>
                </a:lnTo>
                <a:lnTo>
                  <a:pt x="510784" y="277033"/>
                </a:lnTo>
                <a:lnTo>
                  <a:pt x="440238" y="273869"/>
                </a:lnTo>
                <a:lnTo>
                  <a:pt x="372955" y="268756"/>
                </a:lnTo>
                <a:lnTo>
                  <a:pt x="309482" y="261823"/>
                </a:lnTo>
                <a:lnTo>
                  <a:pt x="250367" y="253201"/>
                </a:lnTo>
                <a:lnTo>
                  <a:pt x="196157" y="243020"/>
                </a:lnTo>
                <a:lnTo>
                  <a:pt x="147399" y="231411"/>
                </a:lnTo>
                <a:lnTo>
                  <a:pt x="104641" y="218504"/>
                </a:lnTo>
                <a:lnTo>
                  <a:pt x="68430" y="204429"/>
                </a:lnTo>
                <a:lnTo>
                  <a:pt x="17837" y="173297"/>
                </a:lnTo>
                <a:lnTo>
                  <a:pt x="0" y="139058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644343" y="5329909"/>
            <a:ext cx="45212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b="1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4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5" dirty="0">
                <a:solidFill>
                  <a:srgbClr val="010202"/>
                </a:solidFill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261422" y="5882632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584045" y="0"/>
                </a:moveTo>
                <a:lnTo>
                  <a:pt x="510783" y="1083"/>
                </a:lnTo>
                <a:lnTo>
                  <a:pt x="440237" y="4246"/>
                </a:lnTo>
                <a:lnTo>
                  <a:pt x="372954" y="9359"/>
                </a:lnTo>
                <a:lnTo>
                  <a:pt x="309482" y="16291"/>
                </a:lnTo>
                <a:lnTo>
                  <a:pt x="250367" y="24912"/>
                </a:lnTo>
                <a:lnTo>
                  <a:pt x="196157" y="35092"/>
                </a:lnTo>
                <a:lnTo>
                  <a:pt x="147399" y="46701"/>
                </a:lnTo>
                <a:lnTo>
                  <a:pt x="104641" y="59608"/>
                </a:lnTo>
                <a:lnTo>
                  <a:pt x="68429" y="73683"/>
                </a:lnTo>
                <a:lnTo>
                  <a:pt x="17837" y="104816"/>
                </a:lnTo>
                <a:lnTo>
                  <a:pt x="0" y="139058"/>
                </a:lnTo>
                <a:lnTo>
                  <a:pt x="4550" y="156501"/>
                </a:lnTo>
                <a:lnTo>
                  <a:pt x="39312" y="189317"/>
                </a:lnTo>
                <a:lnTo>
                  <a:pt x="104641" y="218504"/>
                </a:lnTo>
                <a:lnTo>
                  <a:pt x="147399" y="231411"/>
                </a:lnTo>
                <a:lnTo>
                  <a:pt x="196157" y="243020"/>
                </a:lnTo>
                <a:lnTo>
                  <a:pt x="250367" y="253201"/>
                </a:lnTo>
                <a:lnTo>
                  <a:pt x="309482" y="261823"/>
                </a:lnTo>
                <a:lnTo>
                  <a:pt x="372954" y="268756"/>
                </a:lnTo>
                <a:lnTo>
                  <a:pt x="440237" y="273869"/>
                </a:lnTo>
                <a:lnTo>
                  <a:pt x="510783" y="277033"/>
                </a:lnTo>
                <a:lnTo>
                  <a:pt x="584045" y="278117"/>
                </a:lnTo>
                <a:lnTo>
                  <a:pt x="657306" y="277033"/>
                </a:lnTo>
                <a:lnTo>
                  <a:pt x="727852" y="273869"/>
                </a:lnTo>
                <a:lnTo>
                  <a:pt x="795135" y="268756"/>
                </a:lnTo>
                <a:lnTo>
                  <a:pt x="858608" y="261823"/>
                </a:lnTo>
                <a:lnTo>
                  <a:pt x="917723" y="253201"/>
                </a:lnTo>
                <a:lnTo>
                  <a:pt x="971933" y="243020"/>
                </a:lnTo>
                <a:lnTo>
                  <a:pt x="1020691" y="231411"/>
                </a:lnTo>
                <a:lnTo>
                  <a:pt x="1063450" y="218504"/>
                </a:lnTo>
                <a:lnTo>
                  <a:pt x="1099661" y="204429"/>
                </a:lnTo>
                <a:lnTo>
                  <a:pt x="1150254" y="173297"/>
                </a:lnTo>
                <a:lnTo>
                  <a:pt x="1168091" y="139058"/>
                </a:lnTo>
                <a:lnTo>
                  <a:pt x="1163540" y="121613"/>
                </a:lnTo>
                <a:lnTo>
                  <a:pt x="1128778" y="88796"/>
                </a:lnTo>
                <a:lnTo>
                  <a:pt x="1063450" y="59608"/>
                </a:lnTo>
                <a:lnTo>
                  <a:pt x="1020691" y="46701"/>
                </a:lnTo>
                <a:lnTo>
                  <a:pt x="971933" y="35092"/>
                </a:lnTo>
                <a:lnTo>
                  <a:pt x="917723" y="24912"/>
                </a:lnTo>
                <a:lnTo>
                  <a:pt x="858608" y="16291"/>
                </a:lnTo>
                <a:lnTo>
                  <a:pt x="795135" y="9359"/>
                </a:lnTo>
                <a:lnTo>
                  <a:pt x="727852" y="4246"/>
                </a:lnTo>
                <a:lnTo>
                  <a:pt x="657306" y="1083"/>
                </a:lnTo>
                <a:lnTo>
                  <a:pt x="58404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1422" y="5882632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0" y="139058"/>
                </a:moveTo>
                <a:lnTo>
                  <a:pt x="17837" y="104819"/>
                </a:lnTo>
                <a:lnTo>
                  <a:pt x="68430" y="73687"/>
                </a:lnTo>
                <a:lnTo>
                  <a:pt x="104641" y="59612"/>
                </a:lnTo>
                <a:lnTo>
                  <a:pt x="147399" y="46705"/>
                </a:lnTo>
                <a:lnTo>
                  <a:pt x="196157" y="35096"/>
                </a:lnTo>
                <a:lnTo>
                  <a:pt x="250367" y="24915"/>
                </a:lnTo>
                <a:lnTo>
                  <a:pt x="309482" y="16293"/>
                </a:lnTo>
                <a:lnTo>
                  <a:pt x="372955" y="9360"/>
                </a:lnTo>
                <a:lnTo>
                  <a:pt x="440238" y="4247"/>
                </a:lnTo>
                <a:lnTo>
                  <a:pt x="510784" y="1083"/>
                </a:lnTo>
                <a:lnTo>
                  <a:pt x="584045" y="0"/>
                </a:lnTo>
                <a:lnTo>
                  <a:pt x="657307" y="1083"/>
                </a:lnTo>
                <a:lnTo>
                  <a:pt x="727853" y="4247"/>
                </a:lnTo>
                <a:lnTo>
                  <a:pt x="795136" y="9360"/>
                </a:lnTo>
                <a:lnTo>
                  <a:pt x="858609" y="16293"/>
                </a:lnTo>
                <a:lnTo>
                  <a:pt x="917724" y="24915"/>
                </a:lnTo>
                <a:lnTo>
                  <a:pt x="971934" y="35096"/>
                </a:lnTo>
                <a:lnTo>
                  <a:pt x="1020692" y="46705"/>
                </a:lnTo>
                <a:lnTo>
                  <a:pt x="1063450" y="59612"/>
                </a:lnTo>
                <a:lnTo>
                  <a:pt x="1099661" y="73687"/>
                </a:lnTo>
                <a:lnTo>
                  <a:pt x="1150254" y="104819"/>
                </a:lnTo>
                <a:lnTo>
                  <a:pt x="1168091" y="139058"/>
                </a:lnTo>
                <a:lnTo>
                  <a:pt x="1163541" y="156501"/>
                </a:lnTo>
                <a:lnTo>
                  <a:pt x="1128779" y="189317"/>
                </a:lnTo>
                <a:lnTo>
                  <a:pt x="1063450" y="218504"/>
                </a:lnTo>
                <a:lnTo>
                  <a:pt x="1020692" y="231411"/>
                </a:lnTo>
                <a:lnTo>
                  <a:pt x="971934" y="243020"/>
                </a:lnTo>
                <a:lnTo>
                  <a:pt x="917724" y="253201"/>
                </a:lnTo>
                <a:lnTo>
                  <a:pt x="858609" y="261823"/>
                </a:lnTo>
                <a:lnTo>
                  <a:pt x="795136" y="268756"/>
                </a:lnTo>
                <a:lnTo>
                  <a:pt x="727853" y="273869"/>
                </a:lnTo>
                <a:lnTo>
                  <a:pt x="657307" y="277033"/>
                </a:lnTo>
                <a:lnTo>
                  <a:pt x="584045" y="278116"/>
                </a:lnTo>
                <a:lnTo>
                  <a:pt x="510784" y="277033"/>
                </a:lnTo>
                <a:lnTo>
                  <a:pt x="440238" y="273869"/>
                </a:lnTo>
                <a:lnTo>
                  <a:pt x="372955" y="268756"/>
                </a:lnTo>
                <a:lnTo>
                  <a:pt x="309482" y="261823"/>
                </a:lnTo>
                <a:lnTo>
                  <a:pt x="250367" y="253201"/>
                </a:lnTo>
                <a:lnTo>
                  <a:pt x="196157" y="243020"/>
                </a:lnTo>
                <a:lnTo>
                  <a:pt x="147399" y="231411"/>
                </a:lnTo>
                <a:lnTo>
                  <a:pt x="104641" y="218504"/>
                </a:lnTo>
                <a:lnTo>
                  <a:pt x="68430" y="204429"/>
                </a:lnTo>
                <a:lnTo>
                  <a:pt x="17837" y="173297"/>
                </a:lnTo>
                <a:lnTo>
                  <a:pt x="0" y="139058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644343" y="5927178"/>
            <a:ext cx="48895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b="1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4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15" dirty="0">
                <a:solidFill>
                  <a:srgbClr val="010202"/>
                </a:solidFill>
                <a:latin typeface="Times New Roman"/>
                <a:cs typeface="Times New Roman"/>
              </a:rPr>
              <a:t>m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427566" y="4997719"/>
            <a:ext cx="614045" cy="288925"/>
          </a:xfrm>
          <a:custGeom>
            <a:avLst/>
            <a:gdLst/>
            <a:ahLst/>
            <a:cxnLst/>
            <a:rect l="l" t="t" r="r" b="b"/>
            <a:pathLst>
              <a:path w="614045" h="288925">
                <a:moveTo>
                  <a:pt x="542681" y="248451"/>
                </a:moveTo>
                <a:lnTo>
                  <a:pt x="538796" y="256868"/>
                </a:lnTo>
                <a:lnTo>
                  <a:pt x="561407" y="267289"/>
                </a:lnTo>
                <a:lnTo>
                  <a:pt x="551700" y="288343"/>
                </a:lnTo>
                <a:lnTo>
                  <a:pt x="613859" y="286377"/>
                </a:lnTo>
                <a:lnTo>
                  <a:pt x="591837" y="258871"/>
                </a:lnTo>
                <a:lnTo>
                  <a:pt x="565282" y="258871"/>
                </a:lnTo>
                <a:lnTo>
                  <a:pt x="542681" y="248451"/>
                </a:lnTo>
                <a:close/>
              </a:path>
              <a:path w="614045" h="288925">
                <a:moveTo>
                  <a:pt x="574988" y="237827"/>
                </a:moveTo>
                <a:lnTo>
                  <a:pt x="565282" y="258871"/>
                </a:lnTo>
                <a:lnTo>
                  <a:pt x="591837" y="258871"/>
                </a:lnTo>
                <a:lnTo>
                  <a:pt x="574988" y="237827"/>
                </a:lnTo>
                <a:close/>
              </a:path>
              <a:path w="614045" h="288925">
                <a:moveTo>
                  <a:pt x="509000" y="232923"/>
                </a:moveTo>
                <a:lnTo>
                  <a:pt x="505115" y="241340"/>
                </a:lnTo>
                <a:lnTo>
                  <a:pt x="530378" y="252985"/>
                </a:lnTo>
                <a:lnTo>
                  <a:pt x="534263" y="244567"/>
                </a:lnTo>
                <a:lnTo>
                  <a:pt x="509000" y="232923"/>
                </a:lnTo>
                <a:close/>
              </a:path>
              <a:path w="614045" h="288925">
                <a:moveTo>
                  <a:pt x="475330" y="217385"/>
                </a:moveTo>
                <a:lnTo>
                  <a:pt x="471445" y="225813"/>
                </a:lnTo>
                <a:lnTo>
                  <a:pt x="496698" y="237456"/>
                </a:lnTo>
                <a:lnTo>
                  <a:pt x="500583" y="229039"/>
                </a:lnTo>
                <a:lnTo>
                  <a:pt x="475330" y="217385"/>
                </a:lnTo>
                <a:close/>
              </a:path>
              <a:path w="614045" h="288925">
                <a:moveTo>
                  <a:pt x="441650" y="201867"/>
                </a:moveTo>
                <a:lnTo>
                  <a:pt x="437775" y="210285"/>
                </a:lnTo>
                <a:lnTo>
                  <a:pt x="463028" y="221928"/>
                </a:lnTo>
                <a:lnTo>
                  <a:pt x="466912" y="213511"/>
                </a:lnTo>
                <a:lnTo>
                  <a:pt x="441650" y="201867"/>
                </a:lnTo>
                <a:close/>
              </a:path>
              <a:path w="614045" h="288925">
                <a:moveTo>
                  <a:pt x="407979" y="186339"/>
                </a:moveTo>
                <a:lnTo>
                  <a:pt x="404094" y="194757"/>
                </a:lnTo>
                <a:lnTo>
                  <a:pt x="429357" y="206400"/>
                </a:lnTo>
                <a:lnTo>
                  <a:pt x="433232" y="197982"/>
                </a:lnTo>
                <a:lnTo>
                  <a:pt x="407979" y="186339"/>
                </a:lnTo>
                <a:close/>
              </a:path>
              <a:path w="614045" h="288925">
                <a:moveTo>
                  <a:pt x="374308" y="170811"/>
                </a:moveTo>
                <a:lnTo>
                  <a:pt x="370424" y="179228"/>
                </a:lnTo>
                <a:lnTo>
                  <a:pt x="395677" y="190872"/>
                </a:lnTo>
                <a:lnTo>
                  <a:pt x="399561" y="182454"/>
                </a:lnTo>
                <a:lnTo>
                  <a:pt x="374308" y="170811"/>
                </a:lnTo>
                <a:close/>
              </a:path>
              <a:path w="614045" h="288925">
                <a:moveTo>
                  <a:pt x="340629" y="155282"/>
                </a:moveTo>
                <a:lnTo>
                  <a:pt x="336744" y="163700"/>
                </a:lnTo>
                <a:lnTo>
                  <a:pt x="362007" y="175343"/>
                </a:lnTo>
                <a:lnTo>
                  <a:pt x="365881" y="166926"/>
                </a:lnTo>
                <a:lnTo>
                  <a:pt x="340629" y="155282"/>
                </a:lnTo>
                <a:close/>
              </a:path>
              <a:path w="614045" h="288925">
                <a:moveTo>
                  <a:pt x="306957" y="139745"/>
                </a:moveTo>
                <a:lnTo>
                  <a:pt x="303074" y="148172"/>
                </a:lnTo>
                <a:lnTo>
                  <a:pt x="328326" y="159815"/>
                </a:lnTo>
                <a:lnTo>
                  <a:pt x="332210" y="151397"/>
                </a:lnTo>
                <a:lnTo>
                  <a:pt x="306957" y="139745"/>
                </a:lnTo>
                <a:close/>
              </a:path>
              <a:path w="614045" h="288925">
                <a:moveTo>
                  <a:pt x="273277" y="124226"/>
                </a:moveTo>
                <a:lnTo>
                  <a:pt x="269402" y="132643"/>
                </a:lnTo>
                <a:lnTo>
                  <a:pt x="294655" y="144287"/>
                </a:lnTo>
                <a:lnTo>
                  <a:pt x="298540" y="135869"/>
                </a:lnTo>
                <a:lnTo>
                  <a:pt x="273277" y="124226"/>
                </a:lnTo>
                <a:close/>
              </a:path>
              <a:path w="614045" h="288925">
                <a:moveTo>
                  <a:pt x="239607" y="108698"/>
                </a:moveTo>
                <a:lnTo>
                  <a:pt x="235723" y="117115"/>
                </a:lnTo>
                <a:lnTo>
                  <a:pt x="260976" y="128758"/>
                </a:lnTo>
                <a:lnTo>
                  <a:pt x="264859" y="120341"/>
                </a:lnTo>
                <a:lnTo>
                  <a:pt x="239607" y="108698"/>
                </a:lnTo>
                <a:close/>
              </a:path>
              <a:path w="614045" h="288925">
                <a:moveTo>
                  <a:pt x="205926" y="93169"/>
                </a:moveTo>
                <a:lnTo>
                  <a:pt x="202051" y="101587"/>
                </a:lnTo>
                <a:lnTo>
                  <a:pt x="227304" y="113231"/>
                </a:lnTo>
                <a:lnTo>
                  <a:pt x="231189" y="104813"/>
                </a:lnTo>
                <a:lnTo>
                  <a:pt x="205926" y="93169"/>
                </a:lnTo>
                <a:close/>
              </a:path>
              <a:path w="614045" h="288925">
                <a:moveTo>
                  <a:pt x="172256" y="77641"/>
                </a:moveTo>
                <a:lnTo>
                  <a:pt x="168372" y="86059"/>
                </a:lnTo>
                <a:lnTo>
                  <a:pt x="193634" y="97703"/>
                </a:lnTo>
                <a:lnTo>
                  <a:pt x="197519" y="89284"/>
                </a:lnTo>
                <a:lnTo>
                  <a:pt x="172256" y="77641"/>
                </a:lnTo>
                <a:close/>
              </a:path>
              <a:path w="614045" h="288925">
                <a:moveTo>
                  <a:pt x="138586" y="62113"/>
                </a:moveTo>
                <a:lnTo>
                  <a:pt x="134701" y="70530"/>
                </a:lnTo>
                <a:lnTo>
                  <a:pt x="159953" y="82175"/>
                </a:lnTo>
                <a:lnTo>
                  <a:pt x="163838" y="73757"/>
                </a:lnTo>
                <a:lnTo>
                  <a:pt x="138586" y="62113"/>
                </a:lnTo>
                <a:close/>
              </a:path>
              <a:path w="614045" h="288925">
                <a:moveTo>
                  <a:pt x="104905" y="46584"/>
                </a:moveTo>
                <a:lnTo>
                  <a:pt x="101031" y="55002"/>
                </a:lnTo>
                <a:lnTo>
                  <a:pt x="126283" y="66647"/>
                </a:lnTo>
                <a:lnTo>
                  <a:pt x="130168" y="58229"/>
                </a:lnTo>
                <a:lnTo>
                  <a:pt x="104905" y="46584"/>
                </a:lnTo>
                <a:close/>
              </a:path>
              <a:path w="614045" h="288925">
                <a:moveTo>
                  <a:pt x="71235" y="31056"/>
                </a:moveTo>
                <a:lnTo>
                  <a:pt x="67350" y="39474"/>
                </a:lnTo>
                <a:lnTo>
                  <a:pt x="92603" y="51118"/>
                </a:lnTo>
                <a:lnTo>
                  <a:pt x="96488" y="42701"/>
                </a:lnTo>
                <a:lnTo>
                  <a:pt x="71235" y="31056"/>
                </a:lnTo>
                <a:close/>
              </a:path>
              <a:path w="614045" h="288925">
                <a:moveTo>
                  <a:pt x="37555" y="15528"/>
                </a:moveTo>
                <a:lnTo>
                  <a:pt x="33680" y="23947"/>
                </a:lnTo>
                <a:lnTo>
                  <a:pt x="58933" y="35590"/>
                </a:lnTo>
                <a:lnTo>
                  <a:pt x="62818" y="27172"/>
                </a:lnTo>
                <a:lnTo>
                  <a:pt x="37555" y="15528"/>
                </a:lnTo>
                <a:close/>
              </a:path>
              <a:path w="614045" h="288925">
                <a:moveTo>
                  <a:pt x="3884" y="0"/>
                </a:moveTo>
                <a:lnTo>
                  <a:pt x="0" y="8418"/>
                </a:lnTo>
                <a:lnTo>
                  <a:pt x="25262" y="20062"/>
                </a:lnTo>
                <a:lnTo>
                  <a:pt x="29137" y="11644"/>
                </a:lnTo>
                <a:lnTo>
                  <a:pt x="3884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29513" y="5400563"/>
            <a:ext cx="612775" cy="55880"/>
          </a:xfrm>
          <a:custGeom>
            <a:avLst/>
            <a:gdLst/>
            <a:ahLst/>
            <a:cxnLst/>
            <a:rect l="l" t="t" r="r" b="b"/>
            <a:pathLst>
              <a:path w="612775" h="55879">
                <a:moveTo>
                  <a:pt x="546963" y="23176"/>
                </a:moveTo>
                <a:lnTo>
                  <a:pt x="519151" y="23176"/>
                </a:lnTo>
                <a:lnTo>
                  <a:pt x="519151" y="32447"/>
                </a:lnTo>
                <a:lnTo>
                  <a:pt x="546963" y="32447"/>
                </a:lnTo>
                <a:lnTo>
                  <a:pt x="546963" y="23176"/>
                </a:lnTo>
                <a:close/>
              </a:path>
              <a:path w="612775" h="55879">
                <a:moveTo>
                  <a:pt x="509880" y="23176"/>
                </a:moveTo>
                <a:lnTo>
                  <a:pt x="482069" y="23176"/>
                </a:lnTo>
                <a:lnTo>
                  <a:pt x="482069" y="32447"/>
                </a:lnTo>
                <a:lnTo>
                  <a:pt x="509880" y="32447"/>
                </a:lnTo>
                <a:lnTo>
                  <a:pt x="509880" y="23176"/>
                </a:lnTo>
                <a:close/>
              </a:path>
              <a:path w="612775" h="55879">
                <a:moveTo>
                  <a:pt x="472799" y="23176"/>
                </a:moveTo>
                <a:lnTo>
                  <a:pt x="444987" y="23176"/>
                </a:lnTo>
                <a:lnTo>
                  <a:pt x="444987" y="32447"/>
                </a:lnTo>
                <a:lnTo>
                  <a:pt x="472799" y="32447"/>
                </a:lnTo>
                <a:lnTo>
                  <a:pt x="472799" y="23176"/>
                </a:lnTo>
                <a:close/>
              </a:path>
              <a:path w="612775" h="55879">
                <a:moveTo>
                  <a:pt x="435716" y="23176"/>
                </a:moveTo>
                <a:lnTo>
                  <a:pt x="407904" y="23176"/>
                </a:lnTo>
                <a:lnTo>
                  <a:pt x="407904" y="32447"/>
                </a:lnTo>
                <a:lnTo>
                  <a:pt x="435716" y="32447"/>
                </a:lnTo>
                <a:lnTo>
                  <a:pt x="435716" y="23176"/>
                </a:lnTo>
                <a:close/>
              </a:path>
              <a:path w="612775" h="55879">
                <a:moveTo>
                  <a:pt x="398633" y="23176"/>
                </a:moveTo>
                <a:lnTo>
                  <a:pt x="370822" y="23176"/>
                </a:lnTo>
                <a:lnTo>
                  <a:pt x="370822" y="32447"/>
                </a:lnTo>
                <a:lnTo>
                  <a:pt x="398633" y="32447"/>
                </a:lnTo>
                <a:lnTo>
                  <a:pt x="398633" y="23176"/>
                </a:lnTo>
                <a:close/>
              </a:path>
              <a:path w="612775" h="55879">
                <a:moveTo>
                  <a:pt x="361552" y="23176"/>
                </a:moveTo>
                <a:lnTo>
                  <a:pt x="333740" y="23176"/>
                </a:lnTo>
                <a:lnTo>
                  <a:pt x="333740" y="32447"/>
                </a:lnTo>
                <a:lnTo>
                  <a:pt x="361552" y="32447"/>
                </a:lnTo>
                <a:lnTo>
                  <a:pt x="361552" y="23176"/>
                </a:lnTo>
                <a:close/>
              </a:path>
              <a:path w="612775" h="55879">
                <a:moveTo>
                  <a:pt x="324469" y="23176"/>
                </a:moveTo>
                <a:lnTo>
                  <a:pt x="296658" y="23176"/>
                </a:lnTo>
                <a:lnTo>
                  <a:pt x="296658" y="32447"/>
                </a:lnTo>
                <a:lnTo>
                  <a:pt x="324469" y="32447"/>
                </a:lnTo>
                <a:lnTo>
                  <a:pt x="324469" y="23176"/>
                </a:lnTo>
                <a:close/>
              </a:path>
              <a:path w="612775" h="55879">
                <a:moveTo>
                  <a:pt x="287387" y="23176"/>
                </a:moveTo>
                <a:lnTo>
                  <a:pt x="259576" y="23176"/>
                </a:lnTo>
                <a:lnTo>
                  <a:pt x="259576" y="32447"/>
                </a:lnTo>
                <a:lnTo>
                  <a:pt x="287387" y="32447"/>
                </a:lnTo>
                <a:lnTo>
                  <a:pt x="287387" y="23176"/>
                </a:lnTo>
                <a:close/>
              </a:path>
              <a:path w="612775" h="55879">
                <a:moveTo>
                  <a:pt x="250305" y="23176"/>
                </a:moveTo>
                <a:lnTo>
                  <a:pt x="222493" y="23176"/>
                </a:lnTo>
                <a:lnTo>
                  <a:pt x="222493" y="32447"/>
                </a:lnTo>
                <a:lnTo>
                  <a:pt x="250305" y="32447"/>
                </a:lnTo>
                <a:lnTo>
                  <a:pt x="250305" y="23176"/>
                </a:lnTo>
                <a:close/>
              </a:path>
              <a:path w="612775" h="55879">
                <a:moveTo>
                  <a:pt x="213222" y="23176"/>
                </a:moveTo>
                <a:lnTo>
                  <a:pt x="185411" y="23176"/>
                </a:lnTo>
                <a:lnTo>
                  <a:pt x="185411" y="32447"/>
                </a:lnTo>
                <a:lnTo>
                  <a:pt x="213222" y="32447"/>
                </a:lnTo>
                <a:lnTo>
                  <a:pt x="213222" y="23176"/>
                </a:lnTo>
                <a:close/>
              </a:path>
              <a:path w="612775" h="55879">
                <a:moveTo>
                  <a:pt x="176141" y="23176"/>
                </a:moveTo>
                <a:lnTo>
                  <a:pt x="148329" y="23176"/>
                </a:lnTo>
                <a:lnTo>
                  <a:pt x="148329" y="32447"/>
                </a:lnTo>
                <a:lnTo>
                  <a:pt x="176141" y="32447"/>
                </a:lnTo>
                <a:lnTo>
                  <a:pt x="176141" y="23176"/>
                </a:lnTo>
                <a:close/>
              </a:path>
              <a:path w="612775" h="55879">
                <a:moveTo>
                  <a:pt x="139058" y="23176"/>
                </a:moveTo>
                <a:lnTo>
                  <a:pt x="111246" y="23176"/>
                </a:lnTo>
                <a:lnTo>
                  <a:pt x="111246" y="32447"/>
                </a:lnTo>
                <a:lnTo>
                  <a:pt x="139058" y="32447"/>
                </a:lnTo>
                <a:lnTo>
                  <a:pt x="139058" y="23176"/>
                </a:lnTo>
                <a:close/>
              </a:path>
              <a:path w="612775" h="55879">
                <a:moveTo>
                  <a:pt x="101975" y="23176"/>
                </a:moveTo>
                <a:lnTo>
                  <a:pt x="74164" y="23176"/>
                </a:lnTo>
                <a:lnTo>
                  <a:pt x="74164" y="32447"/>
                </a:lnTo>
                <a:lnTo>
                  <a:pt x="101975" y="32447"/>
                </a:lnTo>
                <a:lnTo>
                  <a:pt x="101975" y="23176"/>
                </a:lnTo>
                <a:close/>
              </a:path>
              <a:path w="612775" h="55879">
                <a:moveTo>
                  <a:pt x="64894" y="23176"/>
                </a:moveTo>
                <a:lnTo>
                  <a:pt x="37082" y="23176"/>
                </a:lnTo>
                <a:lnTo>
                  <a:pt x="37082" y="32447"/>
                </a:lnTo>
                <a:lnTo>
                  <a:pt x="64894" y="32447"/>
                </a:lnTo>
                <a:lnTo>
                  <a:pt x="64894" y="23176"/>
                </a:lnTo>
                <a:close/>
              </a:path>
              <a:path w="612775" h="55879">
                <a:moveTo>
                  <a:pt x="27811" y="23176"/>
                </a:moveTo>
                <a:lnTo>
                  <a:pt x="0" y="23176"/>
                </a:lnTo>
                <a:lnTo>
                  <a:pt x="0" y="32447"/>
                </a:lnTo>
                <a:lnTo>
                  <a:pt x="27811" y="32447"/>
                </a:lnTo>
                <a:lnTo>
                  <a:pt x="27811" y="23176"/>
                </a:lnTo>
                <a:close/>
              </a:path>
              <a:path w="612775" h="55879">
                <a:moveTo>
                  <a:pt x="556752" y="0"/>
                </a:moveTo>
                <a:lnTo>
                  <a:pt x="556752" y="23176"/>
                </a:lnTo>
                <a:lnTo>
                  <a:pt x="556234" y="23176"/>
                </a:lnTo>
                <a:lnTo>
                  <a:pt x="556234" y="32447"/>
                </a:lnTo>
                <a:lnTo>
                  <a:pt x="556752" y="32447"/>
                </a:lnTo>
                <a:lnTo>
                  <a:pt x="556752" y="55623"/>
                </a:lnTo>
                <a:lnTo>
                  <a:pt x="612376" y="27811"/>
                </a:lnTo>
                <a:lnTo>
                  <a:pt x="556752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27437" y="5715715"/>
            <a:ext cx="614045" cy="309880"/>
          </a:xfrm>
          <a:custGeom>
            <a:avLst/>
            <a:gdLst/>
            <a:ahLst/>
            <a:cxnLst/>
            <a:rect l="l" t="t" r="r" b="b"/>
            <a:pathLst>
              <a:path w="614045" h="309879">
                <a:moveTo>
                  <a:pt x="551802" y="0"/>
                </a:moveTo>
                <a:lnTo>
                  <a:pt x="576638" y="49764"/>
                </a:lnTo>
                <a:lnTo>
                  <a:pt x="613989" y="46"/>
                </a:lnTo>
                <a:lnTo>
                  <a:pt x="551802" y="0"/>
                </a:lnTo>
                <a:close/>
              </a:path>
              <a:path w="614045" h="309879">
                <a:moveTo>
                  <a:pt x="555751" y="23927"/>
                </a:moveTo>
                <a:lnTo>
                  <a:pt x="530870" y="36349"/>
                </a:lnTo>
                <a:lnTo>
                  <a:pt x="535014" y="44646"/>
                </a:lnTo>
                <a:lnTo>
                  <a:pt x="559896" y="32224"/>
                </a:lnTo>
                <a:lnTo>
                  <a:pt x="555751" y="23927"/>
                </a:lnTo>
                <a:close/>
              </a:path>
              <a:path w="614045" h="309879">
                <a:moveTo>
                  <a:pt x="522571" y="40484"/>
                </a:moveTo>
                <a:lnTo>
                  <a:pt x="497690" y="52907"/>
                </a:lnTo>
                <a:lnTo>
                  <a:pt x="501834" y="61204"/>
                </a:lnTo>
                <a:lnTo>
                  <a:pt x="526715" y="48781"/>
                </a:lnTo>
                <a:lnTo>
                  <a:pt x="522571" y="40484"/>
                </a:lnTo>
                <a:close/>
              </a:path>
              <a:path w="614045" h="309879">
                <a:moveTo>
                  <a:pt x="489393" y="57051"/>
                </a:moveTo>
                <a:lnTo>
                  <a:pt x="464511" y="69473"/>
                </a:lnTo>
                <a:lnTo>
                  <a:pt x="468655" y="77761"/>
                </a:lnTo>
                <a:lnTo>
                  <a:pt x="493537" y="65348"/>
                </a:lnTo>
                <a:lnTo>
                  <a:pt x="489393" y="57051"/>
                </a:lnTo>
                <a:close/>
              </a:path>
              <a:path w="614045" h="309879">
                <a:moveTo>
                  <a:pt x="456214" y="73608"/>
                </a:moveTo>
                <a:lnTo>
                  <a:pt x="431331" y="86030"/>
                </a:lnTo>
                <a:lnTo>
                  <a:pt x="435475" y="94327"/>
                </a:lnTo>
                <a:lnTo>
                  <a:pt x="460357" y="81905"/>
                </a:lnTo>
                <a:lnTo>
                  <a:pt x="456214" y="73608"/>
                </a:lnTo>
                <a:close/>
              </a:path>
              <a:path w="614045" h="309879">
                <a:moveTo>
                  <a:pt x="423034" y="90165"/>
                </a:moveTo>
                <a:lnTo>
                  <a:pt x="398152" y="102588"/>
                </a:lnTo>
                <a:lnTo>
                  <a:pt x="402296" y="110885"/>
                </a:lnTo>
                <a:lnTo>
                  <a:pt x="427178" y="98462"/>
                </a:lnTo>
                <a:lnTo>
                  <a:pt x="423034" y="90165"/>
                </a:lnTo>
                <a:close/>
              </a:path>
              <a:path w="614045" h="309879">
                <a:moveTo>
                  <a:pt x="389855" y="106731"/>
                </a:moveTo>
                <a:lnTo>
                  <a:pt x="364972" y="119145"/>
                </a:lnTo>
                <a:lnTo>
                  <a:pt x="369116" y="127442"/>
                </a:lnTo>
                <a:lnTo>
                  <a:pt x="393998" y="115019"/>
                </a:lnTo>
                <a:lnTo>
                  <a:pt x="389855" y="106731"/>
                </a:lnTo>
                <a:close/>
              </a:path>
              <a:path w="614045" h="309879">
                <a:moveTo>
                  <a:pt x="356675" y="123289"/>
                </a:moveTo>
                <a:lnTo>
                  <a:pt x="331793" y="135711"/>
                </a:lnTo>
                <a:lnTo>
                  <a:pt x="335937" y="144008"/>
                </a:lnTo>
                <a:lnTo>
                  <a:pt x="360819" y="131586"/>
                </a:lnTo>
                <a:lnTo>
                  <a:pt x="356675" y="123289"/>
                </a:lnTo>
                <a:close/>
              </a:path>
              <a:path w="614045" h="309879">
                <a:moveTo>
                  <a:pt x="323496" y="139846"/>
                </a:moveTo>
                <a:lnTo>
                  <a:pt x="298613" y="152269"/>
                </a:lnTo>
                <a:lnTo>
                  <a:pt x="302757" y="160566"/>
                </a:lnTo>
                <a:lnTo>
                  <a:pt x="327639" y="148143"/>
                </a:lnTo>
                <a:lnTo>
                  <a:pt x="323496" y="139846"/>
                </a:lnTo>
                <a:close/>
              </a:path>
              <a:path w="614045" h="309879">
                <a:moveTo>
                  <a:pt x="290316" y="156412"/>
                </a:moveTo>
                <a:lnTo>
                  <a:pt x="265435" y="168826"/>
                </a:lnTo>
                <a:lnTo>
                  <a:pt x="269579" y="177123"/>
                </a:lnTo>
                <a:lnTo>
                  <a:pt x="294460" y="164700"/>
                </a:lnTo>
                <a:lnTo>
                  <a:pt x="290316" y="156412"/>
                </a:lnTo>
                <a:close/>
              </a:path>
              <a:path w="614045" h="309879">
                <a:moveTo>
                  <a:pt x="257138" y="172970"/>
                </a:moveTo>
                <a:lnTo>
                  <a:pt x="232255" y="185392"/>
                </a:lnTo>
                <a:lnTo>
                  <a:pt x="236399" y="193680"/>
                </a:lnTo>
                <a:lnTo>
                  <a:pt x="261282" y="181267"/>
                </a:lnTo>
                <a:lnTo>
                  <a:pt x="257138" y="172970"/>
                </a:lnTo>
                <a:close/>
              </a:path>
              <a:path w="614045" h="309879">
                <a:moveTo>
                  <a:pt x="223958" y="189527"/>
                </a:moveTo>
                <a:lnTo>
                  <a:pt x="199076" y="201949"/>
                </a:lnTo>
                <a:lnTo>
                  <a:pt x="203220" y="210247"/>
                </a:lnTo>
                <a:lnTo>
                  <a:pt x="228102" y="197824"/>
                </a:lnTo>
                <a:lnTo>
                  <a:pt x="223958" y="189527"/>
                </a:lnTo>
                <a:close/>
              </a:path>
              <a:path w="614045" h="309879">
                <a:moveTo>
                  <a:pt x="190779" y="206093"/>
                </a:moveTo>
                <a:lnTo>
                  <a:pt x="165896" y="218507"/>
                </a:lnTo>
                <a:lnTo>
                  <a:pt x="170040" y="226804"/>
                </a:lnTo>
                <a:lnTo>
                  <a:pt x="194923" y="214381"/>
                </a:lnTo>
                <a:lnTo>
                  <a:pt x="190779" y="206093"/>
                </a:lnTo>
                <a:close/>
              </a:path>
              <a:path w="614045" h="309879">
                <a:moveTo>
                  <a:pt x="157608" y="222651"/>
                </a:moveTo>
                <a:lnTo>
                  <a:pt x="132717" y="235073"/>
                </a:lnTo>
                <a:lnTo>
                  <a:pt x="136861" y="243361"/>
                </a:lnTo>
                <a:lnTo>
                  <a:pt x="161743" y="230948"/>
                </a:lnTo>
                <a:lnTo>
                  <a:pt x="157608" y="222651"/>
                </a:lnTo>
                <a:close/>
              </a:path>
              <a:path w="614045" h="309879">
                <a:moveTo>
                  <a:pt x="124429" y="239208"/>
                </a:moveTo>
                <a:lnTo>
                  <a:pt x="99537" y="251630"/>
                </a:lnTo>
                <a:lnTo>
                  <a:pt x="103681" y="259928"/>
                </a:lnTo>
                <a:lnTo>
                  <a:pt x="128564" y="247505"/>
                </a:lnTo>
                <a:lnTo>
                  <a:pt x="124429" y="239208"/>
                </a:lnTo>
                <a:close/>
              </a:path>
              <a:path w="614045" h="309879">
                <a:moveTo>
                  <a:pt x="91249" y="255774"/>
                </a:moveTo>
                <a:lnTo>
                  <a:pt x="66358" y="268188"/>
                </a:lnTo>
                <a:lnTo>
                  <a:pt x="70502" y="276485"/>
                </a:lnTo>
                <a:lnTo>
                  <a:pt x="95384" y="264062"/>
                </a:lnTo>
                <a:lnTo>
                  <a:pt x="91249" y="255774"/>
                </a:lnTo>
                <a:close/>
              </a:path>
              <a:path w="614045" h="309879">
                <a:moveTo>
                  <a:pt x="58070" y="272332"/>
                </a:moveTo>
                <a:lnTo>
                  <a:pt x="33178" y="284754"/>
                </a:lnTo>
                <a:lnTo>
                  <a:pt x="37322" y="293042"/>
                </a:lnTo>
                <a:lnTo>
                  <a:pt x="62205" y="280629"/>
                </a:lnTo>
                <a:lnTo>
                  <a:pt x="58070" y="272332"/>
                </a:lnTo>
                <a:close/>
              </a:path>
              <a:path w="614045" h="309879">
                <a:moveTo>
                  <a:pt x="24890" y="288889"/>
                </a:moveTo>
                <a:lnTo>
                  <a:pt x="0" y="301311"/>
                </a:lnTo>
                <a:lnTo>
                  <a:pt x="4144" y="309609"/>
                </a:lnTo>
                <a:lnTo>
                  <a:pt x="29025" y="297186"/>
                </a:lnTo>
                <a:lnTo>
                  <a:pt x="24890" y="288889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82040" y="5921331"/>
            <a:ext cx="387096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782570" algn="l"/>
              </a:tabLst>
            </a:pPr>
            <a:r>
              <a:rPr sz="1950" spc="0" baseline="2136" dirty="0">
                <a:solidFill>
                  <a:srgbClr val="010202"/>
                </a:solidFill>
                <a:latin typeface="Times New Roman"/>
                <a:cs typeface="Times New Roman"/>
              </a:rPr>
              <a:t>item</a:t>
            </a:r>
            <a:r>
              <a:rPr sz="1950" spc="44" baseline="2136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1950" i="1" baseline="2136" dirty="0">
                <a:solidFill>
                  <a:srgbClr val="010202"/>
                </a:solidFill>
                <a:latin typeface="Times New Roman"/>
                <a:cs typeface="Times New Roman"/>
              </a:rPr>
              <a:t>i	</a:t>
            </a:r>
            <a:r>
              <a:rPr sz="1300" spc="0" dirty="0">
                <a:solidFill>
                  <a:srgbClr val="010202"/>
                </a:solidFill>
                <a:latin typeface="Times New Roman"/>
                <a:cs typeface="Times New Roman"/>
              </a:rPr>
              <a:t>item review</a:t>
            </a:r>
            <a:r>
              <a:rPr sz="1300" spc="-90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010202"/>
                </a:solidFill>
                <a:latin typeface="Times New Roman"/>
                <a:cs typeface="Times New Roman"/>
              </a:rPr>
              <a:t>doc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825705" y="4983387"/>
            <a:ext cx="324485" cy="1085215"/>
          </a:xfrm>
          <a:custGeom>
            <a:avLst/>
            <a:gdLst/>
            <a:ahLst/>
            <a:cxnLst/>
            <a:rect l="l" t="t" r="r" b="b"/>
            <a:pathLst>
              <a:path w="324485" h="1085214">
                <a:moveTo>
                  <a:pt x="324469" y="1084656"/>
                </a:moveTo>
                <a:lnTo>
                  <a:pt x="261320" y="1082531"/>
                </a:lnTo>
                <a:lnTo>
                  <a:pt x="209752" y="1076735"/>
                </a:lnTo>
                <a:lnTo>
                  <a:pt x="174984" y="1068139"/>
                </a:lnTo>
                <a:lnTo>
                  <a:pt x="162234" y="1057613"/>
                </a:lnTo>
                <a:lnTo>
                  <a:pt x="162234" y="569361"/>
                </a:lnTo>
                <a:lnTo>
                  <a:pt x="149485" y="558840"/>
                </a:lnTo>
                <a:lnTo>
                  <a:pt x="114717" y="550247"/>
                </a:lnTo>
                <a:lnTo>
                  <a:pt x="63149" y="544453"/>
                </a:lnTo>
                <a:lnTo>
                  <a:pt x="0" y="542328"/>
                </a:lnTo>
                <a:lnTo>
                  <a:pt x="63149" y="540202"/>
                </a:lnTo>
                <a:lnTo>
                  <a:pt x="114717" y="534407"/>
                </a:lnTo>
                <a:lnTo>
                  <a:pt x="149485" y="525811"/>
                </a:lnTo>
                <a:lnTo>
                  <a:pt x="162234" y="515285"/>
                </a:lnTo>
                <a:lnTo>
                  <a:pt x="162234" y="27032"/>
                </a:lnTo>
                <a:lnTo>
                  <a:pt x="174984" y="16508"/>
                </a:lnTo>
                <a:lnTo>
                  <a:pt x="209752" y="7915"/>
                </a:lnTo>
                <a:lnTo>
                  <a:pt x="261320" y="2123"/>
                </a:lnTo>
                <a:lnTo>
                  <a:pt x="324469" y="0"/>
                </a:lnTo>
              </a:path>
            </a:pathLst>
          </a:custGeom>
          <a:ln w="46352">
            <a:solidFill>
              <a:srgbClr val="5C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82825" y="1905732"/>
            <a:ext cx="5104030" cy="430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7172" y="6190822"/>
            <a:ext cx="11139805" cy="617855"/>
          </a:xfrm>
          <a:custGeom>
            <a:avLst/>
            <a:gdLst/>
            <a:ahLst/>
            <a:cxnLst/>
            <a:rect l="l" t="t" r="r" b="b"/>
            <a:pathLst>
              <a:path w="11139805" h="617854">
                <a:moveTo>
                  <a:pt x="0" y="617732"/>
                </a:moveTo>
                <a:lnTo>
                  <a:pt x="11139683" y="617732"/>
                </a:lnTo>
                <a:lnTo>
                  <a:pt x="11139683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25912" y="6275323"/>
            <a:ext cx="10845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Zheng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L,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Noroozi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V,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Yu P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S.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Joint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deep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modeling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users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and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items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using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reviews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for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recommendation,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Proceedings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Tenth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ACM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International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Conference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Web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Search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51374" y="1927942"/>
            <a:ext cx="2028825" cy="3744595"/>
          </a:xfrm>
          <a:custGeom>
            <a:avLst/>
            <a:gdLst/>
            <a:ahLst/>
            <a:cxnLst/>
            <a:rect l="l" t="t" r="r" b="b"/>
            <a:pathLst>
              <a:path w="2028825" h="3744595">
                <a:moveTo>
                  <a:pt x="0" y="0"/>
                </a:moveTo>
                <a:lnTo>
                  <a:pt x="2028746" y="0"/>
                </a:lnTo>
                <a:lnTo>
                  <a:pt x="2028746" y="3743987"/>
                </a:lnTo>
                <a:lnTo>
                  <a:pt x="0" y="37439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938593" y="1921319"/>
            <a:ext cx="2028825" cy="3744595"/>
          </a:xfrm>
          <a:custGeom>
            <a:avLst/>
            <a:gdLst/>
            <a:ahLst/>
            <a:cxnLst/>
            <a:rect l="l" t="t" r="r" b="b"/>
            <a:pathLst>
              <a:path w="2028825" h="3744595">
                <a:moveTo>
                  <a:pt x="0" y="0"/>
                </a:moveTo>
                <a:lnTo>
                  <a:pt x="2028746" y="0"/>
                </a:lnTo>
                <a:lnTo>
                  <a:pt x="2028746" y="3743987"/>
                </a:lnTo>
                <a:lnTo>
                  <a:pt x="0" y="37439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48200" y="4066092"/>
            <a:ext cx="2145030" cy="85725"/>
          </a:xfrm>
          <a:custGeom>
            <a:avLst/>
            <a:gdLst/>
            <a:ahLst/>
            <a:cxnLst/>
            <a:rect l="l" t="t" r="r" b="b"/>
            <a:pathLst>
              <a:path w="2145029" h="85725">
                <a:moveTo>
                  <a:pt x="2058974" y="57149"/>
                </a:moveTo>
                <a:lnTo>
                  <a:pt x="2058974" y="85725"/>
                </a:lnTo>
                <a:lnTo>
                  <a:pt x="2116124" y="57150"/>
                </a:lnTo>
                <a:lnTo>
                  <a:pt x="2058974" y="57149"/>
                </a:lnTo>
                <a:close/>
              </a:path>
              <a:path w="2145029" h="85725">
                <a:moveTo>
                  <a:pt x="2058974" y="28574"/>
                </a:moveTo>
                <a:lnTo>
                  <a:pt x="2058974" y="57149"/>
                </a:lnTo>
                <a:lnTo>
                  <a:pt x="2073261" y="57150"/>
                </a:lnTo>
                <a:lnTo>
                  <a:pt x="2073261" y="28575"/>
                </a:lnTo>
                <a:lnTo>
                  <a:pt x="2058974" y="28574"/>
                </a:lnTo>
                <a:close/>
              </a:path>
              <a:path w="2145029" h="85725">
                <a:moveTo>
                  <a:pt x="2058974" y="0"/>
                </a:moveTo>
                <a:lnTo>
                  <a:pt x="2058974" y="28574"/>
                </a:lnTo>
                <a:lnTo>
                  <a:pt x="2073261" y="28575"/>
                </a:lnTo>
                <a:lnTo>
                  <a:pt x="2073261" y="57150"/>
                </a:lnTo>
                <a:lnTo>
                  <a:pt x="2116127" y="57148"/>
                </a:lnTo>
                <a:lnTo>
                  <a:pt x="2144699" y="42862"/>
                </a:lnTo>
                <a:lnTo>
                  <a:pt x="2058974" y="0"/>
                </a:lnTo>
                <a:close/>
              </a:path>
              <a:path w="2145029" h="85725">
                <a:moveTo>
                  <a:pt x="0" y="28573"/>
                </a:moveTo>
                <a:lnTo>
                  <a:pt x="0" y="57148"/>
                </a:lnTo>
                <a:lnTo>
                  <a:pt x="2058974" y="57149"/>
                </a:lnTo>
                <a:lnTo>
                  <a:pt x="205897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14947" y="4306023"/>
            <a:ext cx="4240393" cy="1188530"/>
          </a:xfrm>
          <a:custGeom>
            <a:avLst/>
            <a:gdLst/>
            <a:ahLst/>
            <a:cxnLst/>
            <a:rect l="l" t="t" r="r" b="b"/>
            <a:pathLst>
              <a:path w="4311015" h="1245235">
                <a:moveTo>
                  <a:pt x="4224452" y="27504"/>
                </a:moveTo>
                <a:lnTo>
                  <a:pt x="0" y="1217594"/>
                </a:lnTo>
                <a:lnTo>
                  <a:pt x="7748" y="1245099"/>
                </a:lnTo>
                <a:lnTo>
                  <a:pt x="4232200" y="55008"/>
                </a:lnTo>
                <a:lnTo>
                  <a:pt x="4224452" y="27504"/>
                </a:lnTo>
                <a:close/>
              </a:path>
              <a:path w="4311015" h="1245235">
                <a:moveTo>
                  <a:pt x="4304667" y="23627"/>
                </a:moveTo>
                <a:lnTo>
                  <a:pt x="4238216" y="23627"/>
                </a:lnTo>
                <a:lnTo>
                  <a:pt x="4245963" y="51131"/>
                </a:lnTo>
                <a:lnTo>
                  <a:pt x="4232200" y="55008"/>
                </a:lnTo>
                <a:lnTo>
                  <a:pt x="4239949" y="82513"/>
                </a:lnTo>
                <a:lnTo>
                  <a:pt x="4304667" y="23627"/>
                </a:lnTo>
                <a:close/>
              </a:path>
              <a:path w="4311015" h="1245235">
                <a:moveTo>
                  <a:pt x="4238216" y="23627"/>
                </a:moveTo>
                <a:lnTo>
                  <a:pt x="4224452" y="27504"/>
                </a:lnTo>
                <a:lnTo>
                  <a:pt x="4232200" y="55008"/>
                </a:lnTo>
                <a:lnTo>
                  <a:pt x="4245963" y="51131"/>
                </a:lnTo>
                <a:lnTo>
                  <a:pt x="4238216" y="23627"/>
                </a:lnTo>
                <a:close/>
              </a:path>
              <a:path w="4311015" h="1245235">
                <a:moveTo>
                  <a:pt x="4216703" y="0"/>
                </a:moveTo>
                <a:lnTo>
                  <a:pt x="4224452" y="27504"/>
                </a:lnTo>
                <a:lnTo>
                  <a:pt x="4238216" y="23627"/>
                </a:lnTo>
                <a:lnTo>
                  <a:pt x="4304667" y="23627"/>
                </a:lnTo>
                <a:lnTo>
                  <a:pt x="4310839" y="18011"/>
                </a:lnTo>
                <a:lnTo>
                  <a:pt x="4216703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25912" y="6559984"/>
            <a:ext cx="261556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and Data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Mining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(WSDM),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2017: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425-434.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9963" y="3654817"/>
            <a:ext cx="656590" cy="811530"/>
          </a:xfrm>
          <a:custGeom>
            <a:avLst/>
            <a:gdLst/>
            <a:ahLst/>
            <a:cxnLst/>
            <a:rect l="l" t="t" r="r" b="b"/>
            <a:pathLst>
              <a:path w="656589" h="811529">
                <a:moveTo>
                  <a:pt x="546942" y="0"/>
                </a:moveTo>
                <a:lnTo>
                  <a:pt x="0" y="0"/>
                </a:lnTo>
                <a:lnTo>
                  <a:pt x="0" y="811296"/>
                </a:lnTo>
                <a:lnTo>
                  <a:pt x="656329" y="811296"/>
                </a:lnTo>
                <a:lnTo>
                  <a:pt x="656329" y="109387"/>
                </a:lnTo>
                <a:lnTo>
                  <a:pt x="546942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99963" y="3654817"/>
            <a:ext cx="656590" cy="811530"/>
          </a:xfrm>
          <a:custGeom>
            <a:avLst/>
            <a:gdLst/>
            <a:ahLst/>
            <a:cxnLst/>
            <a:rect l="l" t="t" r="r" b="b"/>
            <a:pathLst>
              <a:path w="656589" h="811529">
                <a:moveTo>
                  <a:pt x="0" y="0"/>
                </a:moveTo>
                <a:lnTo>
                  <a:pt x="546941" y="0"/>
                </a:lnTo>
                <a:lnTo>
                  <a:pt x="656329" y="109388"/>
                </a:lnTo>
                <a:lnTo>
                  <a:pt x="656329" y="811297"/>
                </a:lnTo>
                <a:lnTo>
                  <a:pt x="0" y="811297"/>
                </a:lnTo>
                <a:lnTo>
                  <a:pt x="0" y="0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36089" y="4231738"/>
            <a:ext cx="180975" cy="129539"/>
          </a:xfrm>
          <a:prstGeom prst="rect">
            <a:avLst/>
          </a:prstGeom>
        </p:spPr>
        <p:txBody>
          <a:bodyPr vert="vert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000" b="1" dirty="0">
                <a:solidFill>
                  <a:srgbClr val="010202"/>
                </a:solidFill>
                <a:latin typeface="等线"/>
                <a:cs typeface="等线"/>
              </a:rPr>
              <a:t> </a:t>
            </a:r>
            <a:endParaRPr sz="1000">
              <a:latin typeface="等线"/>
              <a:cs typeface="等线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9750" y="3463387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574288" y="0"/>
                </a:moveTo>
                <a:lnTo>
                  <a:pt x="502253" y="1065"/>
                </a:lnTo>
                <a:lnTo>
                  <a:pt x="432886" y="4176"/>
                </a:lnTo>
                <a:lnTo>
                  <a:pt x="366728" y="9204"/>
                </a:lnTo>
                <a:lnTo>
                  <a:pt x="304316" y="16021"/>
                </a:lnTo>
                <a:lnTo>
                  <a:pt x="246189" y="24498"/>
                </a:lnTo>
                <a:lnTo>
                  <a:pt x="192884" y="34509"/>
                </a:lnTo>
                <a:lnTo>
                  <a:pt x="144940" y="45924"/>
                </a:lnTo>
                <a:lnTo>
                  <a:pt x="102895" y="58616"/>
                </a:lnTo>
                <a:lnTo>
                  <a:pt x="67288" y="72455"/>
                </a:lnTo>
                <a:lnTo>
                  <a:pt x="17539" y="103067"/>
                </a:lnTo>
                <a:lnTo>
                  <a:pt x="0" y="136734"/>
                </a:lnTo>
                <a:lnTo>
                  <a:pt x="4474" y="153885"/>
                </a:lnTo>
                <a:lnTo>
                  <a:pt x="38657" y="186153"/>
                </a:lnTo>
                <a:lnTo>
                  <a:pt x="102895" y="214853"/>
                </a:lnTo>
                <a:lnTo>
                  <a:pt x="144940" y="227545"/>
                </a:lnTo>
                <a:lnTo>
                  <a:pt x="192884" y="238960"/>
                </a:lnTo>
                <a:lnTo>
                  <a:pt x="246189" y="248971"/>
                </a:lnTo>
                <a:lnTo>
                  <a:pt x="304316" y="257449"/>
                </a:lnTo>
                <a:lnTo>
                  <a:pt x="366728" y="264266"/>
                </a:lnTo>
                <a:lnTo>
                  <a:pt x="432886" y="269294"/>
                </a:lnTo>
                <a:lnTo>
                  <a:pt x="502253" y="272404"/>
                </a:lnTo>
                <a:lnTo>
                  <a:pt x="574288" y="273470"/>
                </a:lnTo>
                <a:lnTo>
                  <a:pt x="646326" y="272404"/>
                </a:lnTo>
                <a:lnTo>
                  <a:pt x="715693" y="269294"/>
                </a:lnTo>
                <a:lnTo>
                  <a:pt x="781852" y="264266"/>
                </a:lnTo>
                <a:lnTo>
                  <a:pt x="844265" y="257449"/>
                </a:lnTo>
                <a:lnTo>
                  <a:pt x="902392" y="248971"/>
                </a:lnTo>
                <a:lnTo>
                  <a:pt x="955697" y="238960"/>
                </a:lnTo>
                <a:lnTo>
                  <a:pt x="1003640" y="227545"/>
                </a:lnTo>
                <a:lnTo>
                  <a:pt x="1045684" y="214853"/>
                </a:lnTo>
                <a:lnTo>
                  <a:pt x="1081290" y="201013"/>
                </a:lnTo>
                <a:lnTo>
                  <a:pt x="1131038" y="170401"/>
                </a:lnTo>
                <a:lnTo>
                  <a:pt x="1148577" y="136734"/>
                </a:lnTo>
                <a:lnTo>
                  <a:pt x="1144103" y="119583"/>
                </a:lnTo>
                <a:lnTo>
                  <a:pt x="1109921" y="87315"/>
                </a:lnTo>
                <a:lnTo>
                  <a:pt x="1045684" y="58616"/>
                </a:lnTo>
                <a:lnTo>
                  <a:pt x="1003640" y="45924"/>
                </a:lnTo>
                <a:lnTo>
                  <a:pt x="955697" y="34509"/>
                </a:lnTo>
                <a:lnTo>
                  <a:pt x="902392" y="24498"/>
                </a:lnTo>
                <a:lnTo>
                  <a:pt x="844265" y="16021"/>
                </a:lnTo>
                <a:lnTo>
                  <a:pt x="781852" y="9204"/>
                </a:lnTo>
                <a:lnTo>
                  <a:pt x="715693" y="4176"/>
                </a:lnTo>
                <a:lnTo>
                  <a:pt x="646326" y="1065"/>
                </a:lnTo>
                <a:lnTo>
                  <a:pt x="57428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9750" y="3463387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0" y="136735"/>
                </a:moveTo>
                <a:lnTo>
                  <a:pt x="38656" y="87316"/>
                </a:lnTo>
                <a:lnTo>
                  <a:pt x="102893" y="58616"/>
                </a:lnTo>
                <a:lnTo>
                  <a:pt x="144937" y="45924"/>
                </a:lnTo>
                <a:lnTo>
                  <a:pt x="192880" y="34509"/>
                </a:lnTo>
                <a:lnTo>
                  <a:pt x="246184" y="24499"/>
                </a:lnTo>
                <a:lnTo>
                  <a:pt x="304312" y="16021"/>
                </a:lnTo>
                <a:lnTo>
                  <a:pt x="366724" y="9204"/>
                </a:lnTo>
                <a:lnTo>
                  <a:pt x="432883" y="4176"/>
                </a:lnTo>
                <a:lnTo>
                  <a:pt x="502251" y="1065"/>
                </a:lnTo>
                <a:lnTo>
                  <a:pt x="574288" y="0"/>
                </a:lnTo>
                <a:lnTo>
                  <a:pt x="646326" y="1065"/>
                </a:lnTo>
                <a:lnTo>
                  <a:pt x="715693" y="4176"/>
                </a:lnTo>
                <a:lnTo>
                  <a:pt x="781852" y="9204"/>
                </a:lnTo>
                <a:lnTo>
                  <a:pt x="844264" y="16021"/>
                </a:lnTo>
                <a:lnTo>
                  <a:pt x="902392" y="24499"/>
                </a:lnTo>
                <a:lnTo>
                  <a:pt x="955696" y="34509"/>
                </a:lnTo>
                <a:lnTo>
                  <a:pt x="1003640" y="45924"/>
                </a:lnTo>
                <a:lnTo>
                  <a:pt x="1045684" y="58616"/>
                </a:lnTo>
                <a:lnTo>
                  <a:pt x="1081290" y="72456"/>
                </a:lnTo>
                <a:lnTo>
                  <a:pt x="1131038" y="103068"/>
                </a:lnTo>
                <a:lnTo>
                  <a:pt x="1148577" y="136735"/>
                </a:lnTo>
                <a:lnTo>
                  <a:pt x="1144102" y="153886"/>
                </a:lnTo>
                <a:lnTo>
                  <a:pt x="1109921" y="186154"/>
                </a:lnTo>
                <a:lnTo>
                  <a:pt x="1045684" y="214854"/>
                </a:lnTo>
                <a:lnTo>
                  <a:pt x="1003640" y="227545"/>
                </a:lnTo>
                <a:lnTo>
                  <a:pt x="955696" y="238961"/>
                </a:lnTo>
                <a:lnTo>
                  <a:pt x="902392" y="248971"/>
                </a:lnTo>
                <a:lnTo>
                  <a:pt x="844264" y="257449"/>
                </a:lnTo>
                <a:lnTo>
                  <a:pt x="781852" y="264266"/>
                </a:lnTo>
                <a:lnTo>
                  <a:pt x="715693" y="269294"/>
                </a:lnTo>
                <a:lnTo>
                  <a:pt x="646326" y="272405"/>
                </a:lnTo>
                <a:lnTo>
                  <a:pt x="574288" y="273470"/>
                </a:lnTo>
                <a:lnTo>
                  <a:pt x="502251" y="272405"/>
                </a:lnTo>
                <a:lnTo>
                  <a:pt x="432883" y="269294"/>
                </a:lnTo>
                <a:lnTo>
                  <a:pt x="366724" y="264266"/>
                </a:lnTo>
                <a:lnTo>
                  <a:pt x="304312" y="257449"/>
                </a:lnTo>
                <a:lnTo>
                  <a:pt x="246184" y="248971"/>
                </a:lnTo>
                <a:lnTo>
                  <a:pt x="192880" y="238961"/>
                </a:lnTo>
                <a:lnTo>
                  <a:pt x="144937" y="227545"/>
                </a:lnTo>
                <a:lnTo>
                  <a:pt x="102893" y="214854"/>
                </a:lnTo>
                <a:lnTo>
                  <a:pt x="67286" y="201014"/>
                </a:lnTo>
                <a:lnTo>
                  <a:pt x="17539" y="170402"/>
                </a:lnTo>
                <a:lnTo>
                  <a:pt x="0" y="136735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4649" y="3613795"/>
            <a:ext cx="938916" cy="875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9750" y="3882708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574288" y="0"/>
                </a:moveTo>
                <a:lnTo>
                  <a:pt x="502253" y="1065"/>
                </a:lnTo>
                <a:lnTo>
                  <a:pt x="432886" y="4176"/>
                </a:lnTo>
                <a:lnTo>
                  <a:pt x="366728" y="9204"/>
                </a:lnTo>
                <a:lnTo>
                  <a:pt x="304316" y="16021"/>
                </a:lnTo>
                <a:lnTo>
                  <a:pt x="246189" y="24499"/>
                </a:lnTo>
                <a:lnTo>
                  <a:pt x="192884" y="34510"/>
                </a:lnTo>
                <a:lnTo>
                  <a:pt x="144940" y="45925"/>
                </a:lnTo>
                <a:lnTo>
                  <a:pt x="102895" y="58616"/>
                </a:lnTo>
                <a:lnTo>
                  <a:pt x="67288" y="72456"/>
                </a:lnTo>
                <a:lnTo>
                  <a:pt x="17539" y="103068"/>
                </a:lnTo>
                <a:lnTo>
                  <a:pt x="0" y="136735"/>
                </a:lnTo>
                <a:lnTo>
                  <a:pt x="4474" y="153887"/>
                </a:lnTo>
                <a:lnTo>
                  <a:pt x="38657" y="186154"/>
                </a:lnTo>
                <a:lnTo>
                  <a:pt x="102895" y="214854"/>
                </a:lnTo>
                <a:lnTo>
                  <a:pt x="144940" y="227546"/>
                </a:lnTo>
                <a:lnTo>
                  <a:pt x="192884" y="238961"/>
                </a:lnTo>
                <a:lnTo>
                  <a:pt x="246189" y="248972"/>
                </a:lnTo>
                <a:lnTo>
                  <a:pt x="304316" y="257450"/>
                </a:lnTo>
                <a:lnTo>
                  <a:pt x="366728" y="264267"/>
                </a:lnTo>
                <a:lnTo>
                  <a:pt x="432886" y="269295"/>
                </a:lnTo>
                <a:lnTo>
                  <a:pt x="502253" y="272406"/>
                </a:lnTo>
                <a:lnTo>
                  <a:pt x="574288" y="273471"/>
                </a:lnTo>
                <a:lnTo>
                  <a:pt x="646326" y="272406"/>
                </a:lnTo>
                <a:lnTo>
                  <a:pt x="715693" y="269295"/>
                </a:lnTo>
                <a:lnTo>
                  <a:pt x="781852" y="264267"/>
                </a:lnTo>
                <a:lnTo>
                  <a:pt x="844265" y="257450"/>
                </a:lnTo>
                <a:lnTo>
                  <a:pt x="902392" y="248972"/>
                </a:lnTo>
                <a:lnTo>
                  <a:pt x="955697" y="238961"/>
                </a:lnTo>
                <a:lnTo>
                  <a:pt x="1003640" y="227546"/>
                </a:lnTo>
                <a:lnTo>
                  <a:pt x="1045684" y="214854"/>
                </a:lnTo>
                <a:lnTo>
                  <a:pt x="1081290" y="201014"/>
                </a:lnTo>
                <a:lnTo>
                  <a:pt x="1131038" y="170402"/>
                </a:lnTo>
                <a:lnTo>
                  <a:pt x="1148577" y="136735"/>
                </a:lnTo>
                <a:lnTo>
                  <a:pt x="1144103" y="119584"/>
                </a:lnTo>
                <a:lnTo>
                  <a:pt x="1109921" y="87316"/>
                </a:lnTo>
                <a:lnTo>
                  <a:pt x="1045684" y="58616"/>
                </a:lnTo>
                <a:lnTo>
                  <a:pt x="1003640" y="45925"/>
                </a:lnTo>
                <a:lnTo>
                  <a:pt x="955697" y="34510"/>
                </a:lnTo>
                <a:lnTo>
                  <a:pt x="902392" y="24499"/>
                </a:lnTo>
                <a:lnTo>
                  <a:pt x="844265" y="16021"/>
                </a:lnTo>
                <a:lnTo>
                  <a:pt x="781852" y="9204"/>
                </a:lnTo>
                <a:lnTo>
                  <a:pt x="715693" y="4176"/>
                </a:lnTo>
                <a:lnTo>
                  <a:pt x="646326" y="1065"/>
                </a:lnTo>
                <a:lnTo>
                  <a:pt x="57428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49750" y="3882709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0" y="136735"/>
                </a:moveTo>
                <a:lnTo>
                  <a:pt x="38656" y="87316"/>
                </a:lnTo>
                <a:lnTo>
                  <a:pt x="102893" y="58616"/>
                </a:lnTo>
                <a:lnTo>
                  <a:pt x="144937" y="45924"/>
                </a:lnTo>
                <a:lnTo>
                  <a:pt x="192880" y="34509"/>
                </a:lnTo>
                <a:lnTo>
                  <a:pt x="246184" y="24499"/>
                </a:lnTo>
                <a:lnTo>
                  <a:pt x="304312" y="16021"/>
                </a:lnTo>
                <a:lnTo>
                  <a:pt x="366724" y="9204"/>
                </a:lnTo>
                <a:lnTo>
                  <a:pt x="432883" y="4176"/>
                </a:lnTo>
                <a:lnTo>
                  <a:pt x="502251" y="1065"/>
                </a:lnTo>
                <a:lnTo>
                  <a:pt x="574288" y="0"/>
                </a:lnTo>
                <a:lnTo>
                  <a:pt x="646326" y="1065"/>
                </a:lnTo>
                <a:lnTo>
                  <a:pt x="715693" y="4176"/>
                </a:lnTo>
                <a:lnTo>
                  <a:pt x="781852" y="9204"/>
                </a:lnTo>
                <a:lnTo>
                  <a:pt x="844264" y="16021"/>
                </a:lnTo>
                <a:lnTo>
                  <a:pt x="902392" y="24499"/>
                </a:lnTo>
                <a:lnTo>
                  <a:pt x="955696" y="34509"/>
                </a:lnTo>
                <a:lnTo>
                  <a:pt x="1003640" y="45924"/>
                </a:lnTo>
                <a:lnTo>
                  <a:pt x="1045684" y="58616"/>
                </a:lnTo>
                <a:lnTo>
                  <a:pt x="1081290" y="72456"/>
                </a:lnTo>
                <a:lnTo>
                  <a:pt x="1131038" y="103068"/>
                </a:lnTo>
                <a:lnTo>
                  <a:pt x="1148577" y="136735"/>
                </a:lnTo>
                <a:lnTo>
                  <a:pt x="1144102" y="153886"/>
                </a:lnTo>
                <a:lnTo>
                  <a:pt x="1109921" y="186154"/>
                </a:lnTo>
                <a:lnTo>
                  <a:pt x="1045684" y="214854"/>
                </a:lnTo>
                <a:lnTo>
                  <a:pt x="1003640" y="227545"/>
                </a:lnTo>
                <a:lnTo>
                  <a:pt x="955696" y="238961"/>
                </a:lnTo>
                <a:lnTo>
                  <a:pt x="902392" y="248971"/>
                </a:lnTo>
                <a:lnTo>
                  <a:pt x="844264" y="257449"/>
                </a:lnTo>
                <a:lnTo>
                  <a:pt x="781852" y="264266"/>
                </a:lnTo>
                <a:lnTo>
                  <a:pt x="715693" y="269294"/>
                </a:lnTo>
                <a:lnTo>
                  <a:pt x="646326" y="272405"/>
                </a:lnTo>
                <a:lnTo>
                  <a:pt x="574288" y="273470"/>
                </a:lnTo>
                <a:lnTo>
                  <a:pt x="502251" y="272405"/>
                </a:lnTo>
                <a:lnTo>
                  <a:pt x="432883" y="269294"/>
                </a:lnTo>
                <a:lnTo>
                  <a:pt x="366724" y="264266"/>
                </a:lnTo>
                <a:lnTo>
                  <a:pt x="304312" y="257449"/>
                </a:lnTo>
                <a:lnTo>
                  <a:pt x="246184" y="248971"/>
                </a:lnTo>
                <a:lnTo>
                  <a:pt x="192880" y="238961"/>
                </a:lnTo>
                <a:lnTo>
                  <a:pt x="144937" y="227545"/>
                </a:lnTo>
                <a:lnTo>
                  <a:pt x="102893" y="214854"/>
                </a:lnTo>
                <a:lnTo>
                  <a:pt x="67286" y="201014"/>
                </a:lnTo>
                <a:lnTo>
                  <a:pt x="17539" y="170402"/>
                </a:lnTo>
                <a:lnTo>
                  <a:pt x="0" y="136735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26062" y="3922414"/>
            <a:ext cx="445134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b="1" spc="-5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6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0" dirty="0">
                <a:solidFill>
                  <a:srgbClr val="010202"/>
                </a:solidFill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49750" y="4466113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574288" y="0"/>
                </a:moveTo>
                <a:lnTo>
                  <a:pt x="502253" y="1065"/>
                </a:lnTo>
                <a:lnTo>
                  <a:pt x="432886" y="4176"/>
                </a:lnTo>
                <a:lnTo>
                  <a:pt x="366728" y="9204"/>
                </a:lnTo>
                <a:lnTo>
                  <a:pt x="304316" y="16021"/>
                </a:lnTo>
                <a:lnTo>
                  <a:pt x="246189" y="24499"/>
                </a:lnTo>
                <a:lnTo>
                  <a:pt x="192884" y="34510"/>
                </a:lnTo>
                <a:lnTo>
                  <a:pt x="144940" y="45925"/>
                </a:lnTo>
                <a:lnTo>
                  <a:pt x="102895" y="58616"/>
                </a:lnTo>
                <a:lnTo>
                  <a:pt x="67288" y="72456"/>
                </a:lnTo>
                <a:lnTo>
                  <a:pt x="17539" y="103068"/>
                </a:lnTo>
                <a:lnTo>
                  <a:pt x="0" y="136735"/>
                </a:lnTo>
                <a:lnTo>
                  <a:pt x="4474" y="153887"/>
                </a:lnTo>
                <a:lnTo>
                  <a:pt x="38657" y="186154"/>
                </a:lnTo>
                <a:lnTo>
                  <a:pt x="102895" y="214854"/>
                </a:lnTo>
                <a:lnTo>
                  <a:pt x="144940" y="227546"/>
                </a:lnTo>
                <a:lnTo>
                  <a:pt x="192884" y="238961"/>
                </a:lnTo>
                <a:lnTo>
                  <a:pt x="246189" y="248972"/>
                </a:lnTo>
                <a:lnTo>
                  <a:pt x="304316" y="257450"/>
                </a:lnTo>
                <a:lnTo>
                  <a:pt x="366728" y="264267"/>
                </a:lnTo>
                <a:lnTo>
                  <a:pt x="432886" y="269295"/>
                </a:lnTo>
                <a:lnTo>
                  <a:pt x="502253" y="272406"/>
                </a:lnTo>
                <a:lnTo>
                  <a:pt x="574288" y="273471"/>
                </a:lnTo>
                <a:lnTo>
                  <a:pt x="646326" y="272406"/>
                </a:lnTo>
                <a:lnTo>
                  <a:pt x="715693" y="269295"/>
                </a:lnTo>
                <a:lnTo>
                  <a:pt x="781852" y="264267"/>
                </a:lnTo>
                <a:lnTo>
                  <a:pt x="844265" y="257450"/>
                </a:lnTo>
                <a:lnTo>
                  <a:pt x="902392" y="248972"/>
                </a:lnTo>
                <a:lnTo>
                  <a:pt x="955697" y="238961"/>
                </a:lnTo>
                <a:lnTo>
                  <a:pt x="1003640" y="227546"/>
                </a:lnTo>
                <a:lnTo>
                  <a:pt x="1045684" y="214854"/>
                </a:lnTo>
                <a:lnTo>
                  <a:pt x="1081290" y="201014"/>
                </a:lnTo>
                <a:lnTo>
                  <a:pt x="1131038" y="170402"/>
                </a:lnTo>
                <a:lnTo>
                  <a:pt x="1148577" y="136735"/>
                </a:lnTo>
                <a:lnTo>
                  <a:pt x="1144103" y="119584"/>
                </a:lnTo>
                <a:lnTo>
                  <a:pt x="1109921" y="87316"/>
                </a:lnTo>
                <a:lnTo>
                  <a:pt x="1045684" y="58616"/>
                </a:lnTo>
                <a:lnTo>
                  <a:pt x="1003640" y="45925"/>
                </a:lnTo>
                <a:lnTo>
                  <a:pt x="955697" y="34510"/>
                </a:lnTo>
                <a:lnTo>
                  <a:pt x="902392" y="24499"/>
                </a:lnTo>
                <a:lnTo>
                  <a:pt x="844265" y="16021"/>
                </a:lnTo>
                <a:lnTo>
                  <a:pt x="781852" y="9204"/>
                </a:lnTo>
                <a:lnTo>
                  <a:pt x="715693" y="4176"/>
                </a:lnTo>
                <a:lnTo>
                  <a:pt x="646326" y="1065"/>
                </a:lnTo>
                <a:lnTo>
                  <a:pt x="57428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9750" y="4466114"/>
            <a:ext cx="1148715" cy="273685"/>
          </a:xfrm>
          <a:custGeom>
            <a:avLst/>
            <a:gdLst/>
            <a:ahLst/>
            <a:cxnLst/>
            <a:rect l="l" t="t" r="r" b="b"/>
            <a:pathLst>
              <a:path w="1148714" h="273685">
                <a:moveTo>
                  <a:pt x="0" y="136735"/>
                </a:moveTo>
                <a:lnTo>
                  <a:pt x="38656" y="87316"/>
                </a:lnTo>
                <a:lnTo>
                  <a:pt x="102893" y="58616"/>
                </a:lnTo>
                <a:lnTo>
                  <a:pt x="144937" y="45924"/>
                </a:lnTo>
                <a:lnTo>
                  <a:pt x="192880" y="34509"/>
                </a:lnTo>
                <a:lnTo>
                  <a:pt x="246184" y="24499"/>
                </a:lnTo>
                <a:lnTo>
                  <a:pt x="304312" y="16021"/>
                </a:lnTo>
                <a:lnTo>
                  <a:pt x="366724" y="9204"/>
                </a:lnTo>
                <a:lnTo>
                  <a:pt x="432883" y="4176"/>
                </a:lnTo>
                <a:lnTo>
                  <a:pt x="502251" y="1065"/>
                </a:lnTo>
                <a:lnTo>
                  <a:pt x="574288" y="0"/>
                </a:lnTo>
                <a:lnTo>
                  <a:pt x="646326" y="1065"/>
                </a:lnTo>
                <a:lnTo>
                  <a:pt x="715693" y="4176"/>
                </a:lnTo>
                <a:lnTo>
                  <a:pt x="781852" y="9204"/>
                </a:lnTo>
                <a:lnTo>
                  <a:pt x="844264" y="16021"/>
                </a:lnTo>
                <a:lnTo>
                  <a:pt x="902392" y="24499"/>
                </a:lnTo>
                <a:lnTo>
                  <a:pt x="955696" y="34509"/>
                </a:lnTo>
                <a:lnTo>
                  <a:pt x="1003640" y="45924"/>
                </a:lnTo>
                <a:lnTo>
                  <a:pt x="1045684" y="58616"/>
                </a:lnTo>
                <a:lnTo>
                  <a:pt x="1081290" y="72456"/>
                </a:lnTo>
                <a:lnTo>
                  <a:pt x="1131038" y="103068"/>
                </a:lnTo>
                <a:lnTo>
                  <a:pt x="1148577" y="136735"/>
                </a:lnTo>
                <a:lnTo>
                  <a:pt x="1144102" y="153886"/>
                </a:lnTo>
                <a:lnTo>
                  <a:pt x="1109921" y="186154"/>
                </a:lnTo>
                <a:lnTo>
                  <a:pt x="1045684" y="214854"/>
                </a:lnTo>
                <a:lnTo>
                  <a:pt x="1003640" y="227545"/>
                </a:lnTo>
                <a:lnTo>
                  <a:pt x="955696" y="238961"/>
                </a:lnTo>
                <a:lnTo>
                  <a:pt x="902392" y="248971"/>
                </a:lnTo>
                <a:lnTo>
                  <a:pt x="844264" y="257449"/>
                </a:lnTo>
                <a:lnTo>
                  <a:pt x="781852" y="264266"/>
                </a:lnTo>
                <a:lnTo>
                  <a:pt x="715693" y="269294"/>
                </a:lnTo>
                <a:lnTo>
                  <a:pt x="646326" y="272405"/>
                </a:lnTo>
                <a:lnTo>
                  <a:pt x="574288" y="273470"/>
                </a:lnTo>
                <a:lnTo>
                  <a:pt x="502251" y="272405"/>
                </a:lnTo>
                <a:lnTo>
                  <a:pt x="432883" y="269294"/>
                </a:lnTo>
                <a:lnTo>
                  <a:pt x="366724" y="264266"/>
                </a:lnTo>
                <a:lnTo>
                  <a:pt x="304312" y="257449"/>
                </a:lnTo>
                <a:lnTo>
                  <a:pt x="246184" y="248971"/>
                </a:lnTo>
                <a:lnTo>
                  <a:pt x="192880" y="238961"/>
                </a:lnTo>
                <a:lnTo>
                  <a:pt x="144937" y="227545"/>
                </a:lnTo>
                <a:lnTo>
                  <a:pt x="102893" y="214854"/>
                </a:lnTo>
                <a:lnTo>
                  <a:pt x="67286" y="201014"/>
                </a:lnTo>
                <a:lnTo>
                  <a:pt x="17539" y="170402"/>
                </a:lnTo>
                <a:lnTo>
                  <a:pt x="0" y="136735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26062" y="4509712"/>
            <a:ext cx="451484" cy="156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b="1" spc="-5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6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0" dirty="0">
                <a:solidFill>
                  <a:srgbClr val="010202"/>
                </a:solidFill>
                <a:latin typeface="Times New Roman"/>
                <a:cs typeface="Times New Roman"/>
              </a:rPr>
              <a:t>n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27167" y="3586923"/>
            <a:ext cx="488950" cy="318135"/>
          </a:xfrm>
          <a:custGeom>
            <a:avLst/>
            <a:gdLst/>
            <a:ahLst/>
            <a:cxnLst/>
            <a:rect l="l" t="t" r="r" b="b"/>
            <a:pathLst>
              <a:path w="488950" h="318135">
                <a:moveTo>
                  <a:pt x="369067" y="0"/>
                </a:moveTo>
                <a:lnTo>
                  <a:pt x="389303" y="39489"/>
                </a:lnTo>
                <a:lnTo>
                  <a:pt x="0" y="238940"/>
                </a:lnTo>
                <a:lnTo>
                  <a:pt x="40464" y="317910"/>
                </a:lnTo>
                <a:lnTo>
                  <a:pt x="429759" y="118457"/>
                </a:lnTo>
                <a:lnTo>
                  <a:pt x="462720" y="118457"/>
                </a:lnTo>
                <a:lnTo>
                  <a:pt x="488500" y="38514"/>
                </a:lnTo>
                <a:lnTo>
                  <a:pt x="369067" y="0"/>
                </a:lnTo>
                <a:close/>
              </a:path>
              <a:path w="488950" h="318135">
                <a:moveTo>
                  <a:pt x="462720" y="118457"/>
                </a:moveTo>
                <a:lnTo>
                  <a:pt x="429759" y="118457"/>
                </a:lnTo>
                <a:lnTo>
                  <a:pt x="449986" y="157947"/>
                </a:lnTo>
                <a:lnTo>
                  <a:pt x="462720" y="118457"/>
                </a:lnTo>
                <a:close/>
              </a:path>
            </a:pathLst>
          </a:custGeom>
          <a:solidFill>
            <a:srgbClr val="5C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27166" y="3586923"/>
            <a:ext cx="488950" cy="318135"/>
          </a:xfrm>
          <a:custGeom>
            <a:avLst/>
            <a:gdLst/>
            <a:ahLst/>
            <a:cxnLst/>
            <a:rect l="l" t="t" r="r" b="b"/>
            <a:pathLst>
              <a:path w="488950" h="318135">
                <a:moveTo>
                  <a:pt x="0" y="238940"/>
                </a:moveTo>
                <a:lnTo>
                  <a:pt x="389303" y="39489"/>
                </a:lnTo>
                <a:lnTo>
                  <a:pt x="369067" y="0"/>
                </a:lnTo>
                <a:lnTo>
                  <a:pt x="488500" y="38513"/>
                </a:lnTo>
                <a:lnTo>
                  <a:pt x="449987" y="157947"/>
                </a:lnTo>
                <a:lnTo>
                  <a:pt x="429759" y="118458"/>
                </a:lnTo>
                <a:lnTo>
                  <a:pt x="40464" y="317909"/>
                </a:lnTo>
                <a:lnTo>
                  <a:pt x="0" y="238940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7230" y="3928287"/>
            <a:ext cx="528955" cy="182880"/>
          </a:xfrm>
          <a:custGeom>
            <a:avLst/>
            <a:gdLst/>
            <a:ahLst/>
            <a:cxnLst/>
            <a:rect l="l" t="t" r="r" b="b"/>
            <a:pathLst>
              <a:path w="528955" h="182879">
                <a:moveTo>
                  <a:pt x="437553" y="0"/>
                </a:moveTo>
                <a:lnTo>
                  <a:pt x="437553" y="45579"/>
                </a:lnTo>
                <a:lnTo>
                  <a:pt x="0" y="45579"/>
                </a:lnTo>
                <a:lnTo>
                  <a:pt x="0" y="136735"/>
                </a:lnTo>
                <a:lnTo>
                  <a:pt x="437553" y="136735"/>
                </a:lnTo>
                <a:lnTo>
                  <a:pt x="437553" y="182313"/>
                </a:lnTo>
                <a:lnTo>
                  <a:pt x="528709" y="91156"/>
                </a:lnTo>
                <a:lnTo>
                  <a:pt x="437553" y="0"/>
                </a:lnTo>
                <a:close/>
              </a:path>
            </a:pathLst>
          </a:custGeom>
          <a:solidFill>
            <a:srgbClr val="5C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7230" y="3928288"/>
            <a:ext cx="528955" cy="182880"/>
          </a:xfrm>
          <a:custGeom>
            <a:avLst/>
            <a:gdLst/>
            <a:ahLst/>
            <a:cxnLst/>
            <a:rect l="l" t="t" r="r" b="b"/>
            <a:pathLst>
              <a:path w="528955" h="182879">
                <a:moveTo>
                  <a:pt x="0" y="45578"/>
                </a:moveTo>
                <a:lnTo>
                  <a:pt x="437553" y="45578"/>
                </a:lnTo>
                <a:lnTo>
                  <a:pt x="437553" y="0"/>
                </a:lnTo>
                <a:lnTo>
                  <a:pt x="528710" y="91156"/>
                </a:lnTo>
                <a:lnTo>
                  <a:pt x="437553" y="182313"/>
                </a:lnTo>
                <a:lnTo>
                  <a:pt x="437553" y="136735"/>
                </a:lnTo>
                <a:lnTo>
                  <a:pt x="0" y="136735"/>
                </a:lnTo>
                <a:lnTo>
                  <a:pt x="0" y="45578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64441" y="4233791"/>
            <a:ext cx="469900" cy="344805"/>
          </a:xfrm>
          <a:custGeom>
            <a:avLst/>
            <a:gdLst/>
            <a:ahLst/>
            <a:cxnLst/>
            <a:rect l="l" t="t" r="r" b="b"/>
            <a:pathLst>
              <a:path w="469900" h="344804">
                <a:moveTo>
                  <a:pt x="47026" y="0"/>
                </a:moveTo>
                <a:lnTo>
                  <a:pt x="0" y="75250"/>
                </a:lnTo>
                <a:lnTo>
                  <a:pt x="370926" y="307070"/>
                </a:lnTo>
                <a:lnTo>
                  <a:pt x="347417" y="344691"/>
                </a:lnTo>
                <a:lnTo>
                  <a:pt x="469685" y="316478"/>
                </a:lnTo>
                <a:lnTo>
                  <a:pt x="450154" y="231830"/>
                </a:lnTo>
                <a:lnTo>
                  <a:pt x="417954" y="231830"/>
                </a:lnTo>
                <a:lnTo>
                  <a:pt x="47026" y="0"/>
                </a:lnTo>
                <a:close/>
              </a:path>
              <a:path w="469900" h="344804">
                <a:moveTo>
                  <a:pt x="441472" y="194200"/>
                </a:moveTo>
                <a:lnTo>
                  <a:pt x="417954" y="231830"/>
                </a:lnTo>
                <a:lnTo>
                  <a:pt x="450154" y="231830"/>
                </a:lnTo>
                <a:lnTo>
                  <a:pt x="441472" y="194200"/>
                </a:lnTo>
                <a:close/>
              </a:path>
            </a:pathLst>
          </a:custGeom>
          <a:solidFill>
            <a:srgbClr val="5C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64441" y="4233791"/>
            <a:ext cx="469900" cy="344805"/>
          </a:xfrm>
          <a:custGeom>
            <a:avLst/>
            <a:gdLst/>
            <a:ahLst/>
            <a:cxnLst/>
            <a:rect l="l" t="t" r="r" b="b"/>
            <a:pathLst>
              <a:path w="469900" h="344804">
                <a:moveTo>
                  <a:pt x="47027" y="0"/>
                </a:moveTo>
                <a:lnTo>
                  <a:pt x="417954" y="231830"/>
                </a:lnTo>
                <a:lnTo>
                  <a:pt x="441473" y="194200"/>
                </a:lnTo>
                <a:lnTo>
                  <a:pt x="469686" y="316478"/>
                </a:lnTo>
                <a:lnTo>
                  <a:pt x="347417" y="344691"/>
                </a:lnTo>
                <a:lnTo>
                  <a:pt x="370926" y="307071"/>
                </a:lnTo>
                <a:lnTo>
                  <a:pt x="0" y="75250"/>
                </a:lnTo>
                <a:lnTo>
                  <a:pt x="47027" y="0"/>
                </a:lnTo>
                <a:close/>
              </a:path>
            </a:pathLst>
          </a:custGeom>
          <a:ln w="9115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96423" y="3595984"/>
            <a:ext cx="603885" cy="283845"/>
          </a:xfrm>
          <a:custGeom>
            <a:avLst/>
            <a:gdLst/>
            <a:ahLst/>
            <a:cxnLst/>
            <a:rect l="l" t="t" r="r" b="b"/>
            <a:pathLst>
              <a:path w="603885" h="283845">
                <a:moveTo>
                  <a:pt x="533605" y="244299"/>
                </a:moveTo>
                <a:lnTo>
                  <a:pt x="529794" y="252577"/>
                </a:lnTo>
                <a:lnTo>
                  <a:pt x="552019" y="262832"/>
                </a:lnTo>
                <a:lnTo>
                  <a:pt x="542484" y="283524"/>
                </a:lnTo>
                <a:lnTo>
                  <a:pt x="603595" y="281592"/>
                </a:lnTo>
                <a:lnTo>
                  <a:pt x="581945" y="254546"/>
                </a:lnTo>
                <a:lnTo>
                  <a:pt x="555838" y="254546"/>
                </a:lnTo>
                <a:lnTo>
                  <a:pt x="533605" y="244299"/>
                </a:lnTo>
                <a:close/>
              </a:path>
              <a:path w="603885" h="283845">
                <a:moveTo>
                  <a:pt x="565382" y="233853"/>
                </a:moveTo>
                <a:lnTo>
                  <a:pt x="555838" y="254546"/>
                </a:lnTo>
                <a:lnTo>
                  <a:pt x="581945" y="254546"/>
                </a:lnTo>
                <a:lnTo>
                  <a:pt x="565382" y="233853"/>
                </a:lnTo>
                <a:close/>
              </a:path>
              <a:path w="603885" h="283845">
                <a:moveTo>
                  <a:pt x="500496" y="229031"/>
                </a:moveTo>
                <a:lnTo>
                  <a:pt x="496677" y="237308"/>
                </a:lnTo>
                <a:lnTo>
                  <a:pt x="521517" y="248757"/>
                </a:lnTo>
                <a:lnTo>
                  <a:pt x="525327" y="240480"/>
                </a:lnTo>
                <a:lnTo>
                  <a:pt x="500496" y="229031"/>
                </a:lnTo>
                <a:close/>
              </a:path>
              <a:path w="603885" h="283845">
                <a:moveTo>
                  <a:pt x="467389" y="213762"/>
                </a:moveTo>
                <a:lnTo>
                  <a:pt x="463569" y="222039"/>
                </a:lnTo>
                <a:lnTo>
                  <a:pt x="488400" y="233489"/>
                </a:lnTo>
                <a:lnTo>
                  <a:pt x="492220" y="225211"/>
                </a:lnTo>
                <a:lnTo>
                  <a:pt x="467389" y="213762"/>
                </a:lnTo>
                <a:close/>
              </a:path>
              <a:path w="603885" h="283845">
                <a:moveTo>
                  <a:pt x="434271" y="198493"/>
                </a:moveTo>
                <a:lnTo>
                  <a:pt x="430452" y="206771"/>
                </a:lnTo>
                <a:lnTo>
                  <a:pt x="455292" y="218220"/>
                </a:lnTo>
                <a:lnTo>
                  <a:pt x="459102" y="209943"/>
                </a:lnTo>
                <a:lnTo>
                  <a:pt x="434271" y="198493"/>
                </a:lnTo>
                <a:close/>
              </a:path>
              <a:path w="603885" h="283845">
                <a:moveTo>
                  <a:pt x="401163" y="183225"/>
                </a:moveTo>
                <a:lnTo>
                  <a:pt x="397343" y="191502"/>
                </a:lnTo>
                <a:lnTo>
                  <a:pt x="422174" y="202951"/>
                </a:lnTo>
                <a:lnTo>
                  <a:pt x="425994" y="194674"/>
                </a:lnTo>
                <a:lnTo>
                  <a:pt x="401163" y="183225"/>
                </a:lnTo>
                <a:close/>
              </a:path>
              <a:path w="603885" h="283845">
                <a:moveTo>
                  <a:pt x="368045" y="167956"/>
                </a:moveTo>
                <a:lnTo>
                  <a:pt x="364225" y="176232"/>
                </a:lnTo>
                <a:lnTo>
                  <a:pt x="389067" y="187683"/>
                </a:lnTo>
                <a:lnTo>
                  <a:pt x="392885" y="179405"/>
                </a:lnTo>
                <a:lnTo>
                  <a:pt x="368045" y="167956"/>
                </a:lnTo>
                <a:close/>
              </a:path>
              <a:path w="603885" h="283845">
                <a:moveTo>
                  <a:pt x="334938" y="152687"/>
                </a:moveTo>
                <a:lnTo>
                  <a:pt x="331118" y="160964"/>
                </a:lnTo>
                <a:lnTo>
                  <a:pt x="355958" y="172413"/>
                </a:lnTo>
                <a:lnTo>
                  <a:pt x="359769" y="164137"/>
                </a:lnTo>
                <a:lnTo>
                  <a:pt x="334938" y="152687"/>
                </a:lnTo>
                <a:close/>
              </a:path>
              <a:path w="603885" h="283845">
                <a:moveTo>
                  <a:pt x="301829" y="137419"/>
                </a:moveTo>
                <a:lnTo>
                  <a:pt x="298010" y="145695"/>
                </a:lnTo>
                <a:lnTo>
                  <a:pt x="322841" y="157144"/>
                </a:lnTo>
                <a:lnTo>
                  <a:pt x="326660" y="148868"/>
                </a:lnTo>
                <a:lnTo>
                  <a:pt x="301829" y="137419"/>
                </a:lnTo>
                <a:close/>
              </a:path>
              <a:path w="603885" h="283845">
                <a:moveTo>
                  <a:pt x="268711" y="122149"/>
                </a:moveTo>
                <a:lnTo>
                  <a:pt x="264892" y="130426"/>
                </a:lnTo>
                <a:lnTo>
                  <a:pt x="289732" y="141876"/>
                </a:lnTo>
                <a:lnTo>
                  <a:pt x="293543" y="133598"/>
                </a:lnTo>
                <a:lnTo>
                  <a:pt x="268711" y="122149"/>
                </a:lnTo>
                <a:close/>
              </a:path>
              <a:path w="603885" h="283845">
                <a:moveTo>
                  <a:pt x="235604" y="106880"/>
                </a:moveTo>
                <a:lnTo>
                  <a:pt x="231785" y="115158"/>
                </a:lnTo>
                <a:lnTo>
                  <a:pt x="256616" y="126607"/>
                </a:lnTo>
                <a:lnTo>
                  <a:pt x="260435" y="118330"/>
                </a:lnTo>
                <a:lnTo>
                  <a:pt x="235604" y="106880"/>
                </a:lnTo>
                <a:close/>
              </a:path>
              <a:path w="603885" h="283845">
                <a:moveTo>
                  <a:pt x="202486" y="91612"/>
                </a:moveTo>
                <a:lnTo>
                  <a:pt x="198667" y="99889"/>
                </a:lnTo>
                <a:lnTo>
                  <a:pt x="223507" y="111338"/>
                </a:lnTo>
                <a:lnTo>
                  <a:pt x="227317" y="103061"/>
                </a:lnTo>
                <a:lnTo>
                  <a:pt x="202486" y="91612"/>
                </a:lnTo>
                <a:close/>
              </a:path>
              <a:path w="603885" h="283845">
                <a:moveTo>
                  <a:pt x="169378" y="76343"/>
                </a:moveTo>
                <a:lnTo>
                  <a:pt x="165558" y="84620"/>
                </a:lnTo>
                <a:lnTo>
                  <a:pt x="190390" y="96070"/>
                </a:lnTo>
                <a:lnTo>
                  <a:pt x="194209" y="87792"/>
                </a:lnTo>
                <a:lnTo>
                  <a:pt x="169378" y="76343"/>
                </a:lnTo>
                <a:close/>
              </a:path>
              <a:path w="603885" h="283845">
                <a:moveTo>
                  <a:pt x="136260" y="61074"/>
                </a:moveTo>
                <a:lnTo>
                  <a:pt x="132450" y="69352"/>
                </a:lnTo>
                <a:lnTo>
                  <a:pt x="157281" y="80801"/>
                </a:lnTo>
                <a:lnTo>
                  <a:pt x="161102" y="72523"/>
                </a:lnTo>
                <a:lnTo>
                  <a:pt x="136260" y="61074"/>
                </a:lnTo>
                <a:close/>
              </a:path>
              <a:path w="603885" h="283845">
                <a:moveTo>
                  <a:pt x="103153" y="45806"/>
                </a:moveTo>
                <a:lnTo>
                  <a:pt x="99333" y="54082"/>
                </a:lnTo>
                <a:lnTo>
                  <a:pt x="124174" y="65532"/>
                </a:lnTo>
                <a:lnTo>
                  <a:pt x="127984" y="57255"/>
                </a:lnTo>
                <a:lnTo>
                  <a:pt x="103153" y="45806"/>
                </a:lnTo>
                <a:close/>
              </a:path>
              <a:path w="603885" h="283845">
                <a:moveTo>
                  <a:pt x="70044" y="30537"/>
                </a:moveTo>
                <a:lnTo>
                  <a:pt x="66225" y="38813"/>
                </a:lnTo>
                <a:lnTo>
                  <a:pt x="91056" y="50264"/>
                </a:lnTo>
                <a:lnTo>
                  <a:pt x="94875" y="41986"/>
                </a:lnTo>
                <a:lnTo>
                  <a:pt x="70044" y="30537"/>
                </a:lnTo>
                <a:close/>
              </a:path>
              <a:path w="603885" h="283845">
                <a:moveTo>
                  <a:pt x="36927" y="15267"/>
                </a:moveTo>
                <a:lnTo>
                  <a:pt x="33107" y="23545"/>
                </a:lnTo>
                <a:lnTo>
                  <a:pt x="57948" y="34994"/>
                </a:lnTo>
                <a:lnTo>
                  <a:pt x="61767" y="26716"/>
                </a:lnTo>
                <a:lnTo>
                  <a:pt x="36927" y="15267"/>
                </a:lnTo>
                <a:close/>
              </a:path>
              <a:path w="603885" h="283845">
                <a:moveTo>
                  <a:pt x="3818" y="0"/>
                </a:moveTo>
                <a:lnTo>
                  <a:pt x="0" y="8276"/>
                </a:lnTo>
                <a:lnTo>
                  <a:pt x="24831" y="19725"/>
                </a:lnTo>
                <a:lnTo>
                  <a:pt x="28649" y="11449"/>
                </a:lnTo>
                <a:lnTo>
                  <a:pt x="3818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98328" y="3992097"/>
            <a:ext cx="602615" cy="55244"/>
          </a:xfrm>
          <a:custGeom>
            <a:avLst/>
            <a:gdLst/>
            <a:ahLst/>
            <a:cxnLst/>
            <a:rect l="l" t="t" r="r" b="b"/>
            <a:pathLst>
              <a:path w="602614" h="55245">
                <a:moveTo>
                  <a:pt x="537825" y="22788"/>
                </a:moveTo>
                <a:lnTo>
                  <a:pt x="510479" y="22788"/>
                </a:lnTo>
                <a:lnTo>
                  <a:pt x="510479" y="31904"/>
                </a:lnTo>
                <a:lnTo>
                  <a:pt x="537825" y="31904"/>
                </a:lnTo>
                <a:lnTo>
                  <a:pt x="537825" y="22788"/>
                </a:lnTo>
                <a:close/>
              </a:path>
              <a:path w="602614" h="55245">
                <a:moveTo>
                  <a:pt x="501362" y="22788"/>
                </a:moveTo>
                <a:lnTo>
                  <a:pt x="474016" y="22788"/>
                </a:lnTo>
                <a:lnTo>
                  <a:pt x="474016" y="31904"/>
                </a:lnTo>
                <a:lnTo>
                  <a:pt x="501362" y="31904"/>
                </a:lnTo>
                <a:lnTo>
                  <a:pt x="501362" y="22788"/>
                </a:lnTo>
                <a:close/>
              </a:path>
              <a:path w="602614" h="55245">
                <a:moveTo>
                  <a:pt x="464900" y="22788"/>
                </a:moveTo>
                <a:lnTo>
                  <a:pt x="437553" y="22788"/>
                </a:lnTo>
                <a:lnTo>
                  <a:pt x="437553" y="31904"/>
                </a:lnTo>
                <a:lnTo>
                  <a:pt x="464900" y="31904"/>
                </a:lnTo>
                <a:lnTo>
                  <a:pt x="464900" y="22788"/>
                </a:lnTo>
                <a:close/>
              </a:path>
              <a:path w="602614" h="55245">
                <a:moveTo>
                  <a:pt x="428437" y="22788"/>
                </a:moveTo>
                <a:lnTo>
                  <a:pt x="401090" y="22788"/>
                </a:lnTo>
                <a:lnTo>
                  <a:pt x="401090" y="31904"/>
                </a:lnTo>
                <a:lnTo>
                  <a:pt x="428437" y="31904"/>
                </a:lnTo>
                <a:lnTo>
                  <a:pt x="428437" y="22788"/>
                </a:lnTo>
                <a:close/>
              </a:path>
              <a:path w="602614" h="55245">
                <a:moveTo>
                  <a:pt x="391975" y="22788"/>
                </a:moveTo>
                <a:lnTo>
                  <a:pt x="364627" y="22788"/>
                </a:lnTo>
                <a:lnTo>
                  <a:pt x="364627" y="31904"/>
                </a:lnTo>
                <a:lnTo>
                  <a:pt x="391975" y="31904"/>
                </a:lnTo>
                <a:lnTo>
                  <a:pt x="391975" y="22788"/>
                </a:lnTo>
                <a:close/>
              </a:path>
              <a:path w="602614" h="55245">
                <a:moveTo>
                  <a:pt x="355512" y="22788"/>
                </a:moveTo>
                <a:lnTo>
                  <a:pt x="328165" y="22788"/>
                </a:lnTo>
                <a:lnTo>
                  <a:pt x="328165" y="31904"/>
                </a:lnTo>
                <a:lnTo>
                  <a:pt x="355512" y="31904"/>
                </a:lnTo>
                <a:lnTo>
                  <a:pt x="355512" y="22788"/>
                </a:lnTo>
                <a:close/>
              </a:path>
              <a:path w="602614" h="55245">
                <a:moveTo>
                  <a:pt x="319049" y="22788"/>
                </a:moveTo>
                <a:lnTo>
                  <a:pt x="291702" y="22788"/>
                </a:lnTo>
                <a:lnTo>
                  <a:pt x="291702" y="31904"/>
                </a:lnTo>
                <a:lnTo>
                  <a:pt x="319049" y="31904"/>
                </a:lnTo>
                <a:lnTo>
                  <a:pt x="319049" y="22788"/>
                </a:lnTo>
                <a:close/>
              </a:path>
              <a:path w="602614" h="55245">
                <a:moveTo>
                  <a:pt x="282586" y="22788"/>
                </a:moveTo>
                <a:lnTo>
                  <a:pt x="255239" y="22788"/>
                </a:lnTo>
                <a:lnTo>
                  <a:pt x="255239" y="31904"/>
                </a:lnTo>
                <a:lnTo>
                  <a:pt x="282586" y="31904"/>
                </a:lnTo>
                <a:lnTo>
                  <a:pt x="282586" y="22788"/>
                </a:lnTo>
                <a:close/>
              </a:path>
              <a:path w="602614" h="55245">
                <a:moveTo>
                  <a:pt x="246123" y="22788"/>
                </a:moveTo>
                <a:lnTo>
                  <a:pt x="218776" y="22788"/>
                </a:lnTo>
                <a:lnTo>
                  <a:pt x="218776" y="31904"/>
                </a:lnTo>
                <a:lnTo>
                  <a:pt x="246123" y="31904"/>
                </a:lnTo>
                <a:lnTo>
                  <a:pt x="246123" y="22788"/>
                </a:lnTo>
                <a:close/>
              </a:path>
              <a:path w="602614" h="55245">
                <a:moveTo>
                  <a:pt x="209660" y="22788"/>
                </a:moveTo>
                <a:lnTo>
                  <a:pt x="182313" y="22788"/>
                </a:lnTo>
                <a:lnTo>
                  <a:pt x="182313" y="31904"/>
                </a:lnTo>
                <a:lnTo>
                  <a:pt x="209660" y="31904"/>
                </a:lnTo>
                <a:lnTo>
                  <a:pt x="209660" y="22788"/>
                </a:lnTo>
                <a:close/>
              </a:path>
              <a:path w="602614" h="55245">
                <a:moveTo>
                  <a:pt x="173198" y="22788"/>
                </a:moveTo>
                <a:lnTo>
                  <a:pt x="145850" y="22788"/>
                </a:lnTo>
                <a:lnTo>
                  <a:pt x="145850" y="31904"/>
                </a:lnTo>
                <a:lnTo>
                  <a:pt x="173198" y="31904"/>
                </a:lnTo>
                <a:lnTo>
                  <a:pt x="173198" y="22788"/>
                </a:lnTo>
                <a:close/>
              </a:path>
              <a:path w="602614" h="55245">
                <a:moveTo>
                  <a:pt x="136735" y="22788"/>
                </a:moveTo>
                <a:lnTo>
                  <a:pt x="109388" y="22788"/>
                </a:lnTo>
                <a:lnTo>
                  <a:pt x="109388" y="31904"/>
                </a:lnTo>
                <a:lnTo>
                  <a:pt x="136735" y="31904"/>
                </a:lnTo>
                <a:lnTo>
                  <a:pt x="136735" y="22788"/>
                </a:lnTo>
                <a:close/>
              </a:path>
              <a:path w="602614" h="55245">
                <a:moveTo>
                  <a:pt x="100272" y="22788"/>
                </a:moveTo>
                <a:lnTo>
                  <a:pt x="72925" y="22788"/>
                </a:lnTo>
                <a:lnTo>
                  <a:pt x="72925" y="31904"/>
                </a:lnTo>
                <a:lnTo>
                  <a:pt x="100272" y="31904"/>
                </a:lnTo>
                <a:lnTo>
                  <a:pt x="100272" y="22788"/>
                </a:lnTo>
                <a:close/>
              </a:path>
              <a:path w="602614" h="55245">
                <a:moveTo>
                  <a:pt x="63809" y="22788"/>
                </a:moveTo>
                <a:lnTo>
                  <a:pt x="36462" y="22788"/>
                </a:lnTo>
                <a:lnTo>
                  <a:pt x="36462" y="31904"/>
                </a:lnTo>
                <a:lnTo>
                  <a:pt x="63809" y="31904"/>
                </a:lnTo>
                <a:lnTo>
                  <a:pt x="63809" y="22788"/>
                </a:lnTo>
                <a:close/>
              </a:path>
              <a:path w="602614" h="55245">
                <a:moveTo>
                  <a:pt x="27346" y="22788"/>
                </a:moveTo>
                <a:lnTo>
                  <a:pt x="0" y="22788"/>
                </a:lnTo>
                <a:lnTo>
                  <a:pt x="0" y="31904"/>
                </a:lnTo>
                <a:lnTo>
                  <a:pt x="27346" y="31904"/>
                </a:lnTo>
                <a:lnTo>
                  <a:pt x="27346" y="22788"/>
                </a:lnTo>
                <a:close/>
              </a:path>
              <a:path w="602614" h="55245">
                <a:moveTo>
                  <a:pt x="547452" y="0"/>
                </a:moveTo>
                <a:lnTo>
                  <a:pt x="547452" y="22788"/>
                </a:lnTo>
                <a:lnTo>
                  <a:pt x="546942" y="22788"/>
                </a:lnTo>
                <a:lnTo>
                  <a:pt x="546942" y="31904"/>
                </a:lnTo>
                <a:lnTo>
                  <a:pt x="547452" y="31904"/>
                </a:lnTo>
                <a:lnTo>
                  <a:pt x="547452" y="54693"/>
                </a:lnTo>
                <a:lnTo>
                  <a:pt x="602146" y="27346"/>
                </a:lnTo>
                <a:lnTo>
                  <a:pt x="547452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96295" y="4301985"/>
            <a:ext cx="603885" cy="304800"/>
          </a:xfrm>
          <a:custGeom>
            <a:avLst/>
            <a:gdLst/>
            <a:ahLst/>
            <a:cxnLst/>
            <a:rect l="l" t="t" r="r" b="b"/>
            <a:pathLst>
              <a:path w="603885" h="304800">
                <a:moveTo>
                  <a:pt x="542575" y="0"/>
                </a:moveTo>
                <a:lnTo>
                  <a:pt x="567005" y="48943"/>
                </a:lnTo>
                <a:lnTo>
                  <a:pt x="603723" y="45"/>
                </a:lnTo>
                <a:lnTo>
                  <a:pt x="542575" y="0"/>
                </a:lnTo>
                <a:close/>
              </a:path>
              <a:path w="603885" h="304800">
                <a:moveTo>
                  <a:pt x="546468" y="23528"/>
                </a:moveTo>
                <a:lnTo>
                  <a:pt x="522001" y="35742"/>
                </a:lnTo>
                <a:lnTo>
                  <a:pt x="526067" y="43901"/>
                </a:lnTo>
                <a:lnTo>
                  <a:pt x="550533" y="31686"/>
                </a:lnTo>
                <a:lnTo>
                  <a:pt x="546468" y="23528"/>
                </a:lnTo>
                <a:close/>
              </a:path>
              <a:path w="603885" h="304800">
                <a:moveTo>
                  <a:pt x="513843" y="39818"/>
                </a:moveTo>
                <a:lnTo>
                  <a:pt x="489376" y="52033"/>
                </a:lnTo>
                <a:lnTo>
                  <a:pt x="493441" y="60182"/>
                </a:lnTo>
                <a:lnTo>
                  <a:pt x="517917" y="47967"/>
                </a:lnTo>
                <a:lnTo>
                  <a:pt x="513843" y="39818"/>
                </a:lnTo>
                <a:close/>
              </a:path>
              <a:path w="603885" h="304800">
                <a:moveTo>
                  <a:pt x="481218" y="56098"/>
                </a:moveTo>
                <a:lnTo>
                  <a:pt x="456751" y="68313"/>
                </a:lnTo>
                <a:lnTo>
                  <a:pt x="460816" y="76471"/>
                </a:lnTo>
                <a:lnTo>
                  <a:pt x="485292" y="64256"/>
                </a:lnTo>
                <a:lnTo>
                  <a:pt x="481218" y="56098"/>
                </a:lnTo>
                <a:close/>
              </a:path>
              <a:path w="603885" h="304800">
                <a:moveTo>
                  <a:pt x="448593" y="72378"/>
                </a:moveTo>
                <a:lnTo>
                  <a:pt x="424126" y="84594"/>
                </a:lnTo>
                <a:lnTo>
                  <a:pt x="428191" y="92753"/>
                </a:lnTo>
                <a:lnTo>
                  <a:pt x="452667" y="80538"/>
                </a:lnTo>
                <a:lnTo>
                  <a:pt x="448593" y="72378"/>
                </a:lnTo>
                <a:close/>
              </a:path>
              <a:path w="603885" h="304800">
                <a:moveTo>
                  <a:pt x="415968" y="88668"/>
                </a:moveTo>
                <a:lnTo>
                  <a:pt x="391501" y="100883"/>
                </a:lnTo>
                <a:lnTo>
                  <a:pt x="395566" y="109033"/>
                </a:lnTo>
                <a:lnTo>
                  <a:pt x="420042" y="96818"/>
                </a:lnTo>
                <a:lnTo>
                  <a:pt x="415968" y="88668"/>
                </a:lnTo>
                <a:close/>
              </a:path>
              <a:path w="603885" h="304800">
                <a:moveTo>
                  <a:pt x="383343" y="104948"/>
                </a:moveTo>
                <a:lnTo>
                  <a:pt x="358876" y="117165"/>
                </a:lnTo>
                <a:lnTo>
                  <a:pt x="362941" y="125323"/>
                </a:lnTo>
                <a:lnTo>
                  <a:pt x="387417" y="113108"/>
                </a:lnTo>
                <a:lnTo>
                  <a:pt x="383343" y="104948"/>
                </a:lnTo>
                <a:close/>
              </a:path>
              <a:path w="603885" h="304800">
                <a:moveTo>
                  <a:pt x="350718" y="121230"/>
                </a:moveTo>
                <a:lnTo>
                  <a:pt x="326251" y="133445"/>
                </a:lnTo>
                <a:lnTo>
                  <a:pt x="330325" y="141603"/>
                </a:lnTo>
                <a:lnTo>
                  <a:pt x="354792" y="129388"/>
                </a:lnTo>
                <a:lnTo>
                  <a:pt x="350718" y="121230"/>
                </a:lnTo>
                <a:close/>
              </a:path>
              <a:path w="603885" h="304800">
                <a:moveTo>
                  <a:pt x="318093" y="137519"/>
                </a:moveTo>
                <a:lnTo>
                  <a:pt x="293626" y="149725"/>
                </a:lnTo>
                <a:lnTo>
                  <a:pt x="297691" y="157883"/>
                </a:lnTo>
                <a:lnTo>
                  <a:pt x="322167" y="145668"/>
                </a:lnTo>
                <a:lnTo>
                  <a:pt x="318093" y="137519"/>
                </a:lnTo>
                <a:close/>
              </a:path>
              <a:path w="603885" h="304800">
                <a:moveTo>
                  <a:pt x="285468" y="153800"/>
                </a:moveTo>
                <a:lnTo>
                  <a:pt x="261001" y="166015"/>
                </a:lnTo>
                <a:lnTo>
                  <a:pt x="265075" y="174174"/>
                </a:lnTo>
                <a:lnTo>
                  <a:pt x="289542" y="161959"/>
                </a:lnTo>
                <a:lnTo>
                  <a:pt x="285468" y="153800"/>
                </a:lnTo>
                <a:close/>
              </a:path>
              <a:path w="603885" h="304800">
                <a:moveTo>
                  <a:pt x="252843" y="170080"/>
                </a:moveTo>
                <a:lnTo>
                  <a:pt x="228376" y="182295"/>
                </a:lnTo>
                <a:lnTo>
                  <a:pt x="232450" y="190454"/>
                </a:lnTo>
                <a:lnTo>
                  <a:pt x="256917" y="178239"/>
                </a:lnTo>
                <a:lnTo>
                  <a:pt x="252843" y="170080"/>
                </a:lnTo>
                <a:close/>
              </a:path>
              <a:path w="603885" h="304800">
                <a:moveTo>
                  <a:pt x="220217" y="186371"/>
                </a:moveTo>
                <a:lnTo>
                  <a:pt x="195751" y="198577"/>
                </a:lnTo>
                <a:lnTo>
                  <a:pt x="199816" y="206735"/>
                </a:lnTo>
                <a:lnTo>
                  <a:pt x="224292" y="194520"/>
                </a:lnTo>
                <a:lnTo>
                  <a:pt x="220217" y="186371"/>
                </a:lnTo>
                <a:close/>
              </a:path>
              <a:path w="603885" h="304800">
                <a:moveTo>
                  <a:pt x="187591" y="202651"/>
                </a:moveTo>
                <a:lnTo>
                  <a:pt x="163126" y="214866"/>
                </a:lnTo>
                <a:lnTo>
                  <a:pt x="167200" y="223015"/>
                </a:lnTo>
                <a:lnTo>
                  <a:pt x="191667" y="210809"/>
                </a:lnTo>
                <a:lnTo>
                  <a:pt x="187591" y="202651"/>
                </a:lnTo>
                <a:close/>
              </a:path>
              <a:path w="603885" h="304800">
                <a:moveTo>
                  <a:pt x="154966" y="218932"/>
                </a:moveTo>
                <a:lnTo>
                  <a:pt x="130500" y="231147"/>
                </a:lnTo>
                <a:lnTo>
                  <a:pt x="134575" y="239306"/>
                </a:lnTo>
                <a:lnTo>
                  <a:pt x="159042" y="227091"/>
                </a:lnTo>
                <a:lnTo>
                  <a:pt x="154966" y="218932"/>
                </a:lnTo>
                <a:close/>
              </a:path>
              <a:path w="603885" h="304800">
                <a:moveTo>
                  <a:pt x="122341" y="235221"/>
                </a:moveTo>
                <a:lnTo>
                  <a:pt x="97875" y="247427"/>
                </a:lnTo>
                <a:lnTo>
                  <a:pt x="101950" y="255586"/>
                </a:lnTo>
                <a:lnTo>
                  <a:pt x="126417" y="243371"/>
                </a:lnTo>
                <a:lnTo>
                  <a:pt x="122341" y="235221"/>
                </a:lnTo>
                <a:close/>
              </a:path>
              <a:path w="603885" h="304800">
                <a:moveTo>
                  <a:pt x="89716" y="251503"/>
                </a:moveTo>
                <a:lnTo>
                  <a:pt x="65250" y="263718"/>
                </a:lnTo>
                <a:lnTo>
                  <a:pt x="69325" y="271867"/>
                </a:lnTo>
                <a:lnTo>
                  <a:pt x="93792" y="259661"/>
                </a:lnTo>
                <a:lnTo>
                  <a:pt x="89716" y="251503"/>
                </a:lnTo>
                <a:close/>
              </a:path>
              <a:path w="603885" h="304800">
                <a:moveTo>
                  <a:pt x="57091" y="267783"/>
                </a:moveTo>
                <a:lnTo>
                  <a:pt x="32625" y="279998"/>
                </a:lnTo>
                <a:lnTo>
                  <a:pt x="36700" y="288156"/>
                </a:lnTo>
                <a:lnTo>
                  <a:pt x="61167" y="275941"/>
                </a:lnTo>
                <a:lnTo>
                  <a:pt x="57091" y="267783"/>
                </a:lnTo>
                <a:close/>
              </a:path>
              <a:path w="603885" h="304800">
                <a:moveTo>
                  <a:pt x="24466" y="284073"/>
                </a:moveTo>
                <a:lnTo>
                  <a:pt x="0" y="296279"/>
                </a:lnTo>
                <a:lnTo>
                  <a:pt x="4075" y="304438"/>
                </a:lnTo>
                <a:lnTo>
                  <a:pt x="28541" y="292221"/>
                </a:lnTo>
                <a:lnTo>
                  <a:pt x="24466" y="284073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6703" y="4498172"/>
            <a:ext cx="42672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spc="-5" dirty="0">
                <a:solidFill>
                  <a:srgbClr val="010202"/>
                </a:solidFill>
                <a:latin typeface="Times New Roman"/>
                <a:cs typeface="Times New Roman"/>
              </a:rPr>
              <a:t>user</a:t>
            </a:r>
            <a:r>
              <a:rPr sz="1300" spc="-6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1300" i="1" spc="-5" dirty="0">
                <a:solidFill>
                  <a:srgbClr val="010202"/>
                </a:solidFill>
                <a:latin typeface="Times New Roman"/>
                <a:cs typeface="Times New Roman"/>
              </a:rPr>
              <a:t>u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3784" y="1079499"/>
            <a:ext cx="75799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 Cooperative Neural Networks</a:t>
            </a:r>
            <a:r>
              <a:rPr sz="2800" spc="-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280" dirty="0">
                <a:solidFill>
                  <a:srgbClr val="002060"/>
                </a:solidFill>
                <a:latin typeface="Times New Roman"/>
                <a:cs typeface="Times New Roman"/>
              </a:rPr>
              <a:t>(DeepCoNN)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3784" y="1738883"/>
            <a:ext cx="3653154" cy="1919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  <a:tabLst>
                <a:tab pos="829944" algn="l"/>
              </a:tabLst>
            </a:pP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   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Jointly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modeling user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&amp;</a:t>
            </a:r>
            <a:r>
              <a:rPr sz="2000" spc="-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ite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lang="en-US" altLang="zh-CN" sz="2000" spc="375">
                <a:solidFill>
                  <a:srgbClr val="0B1B4A"/>
                </a:solidFill>
                <a:latin typeface="Arial"/>
                <a:cs typeface="Arial"/>
              </a:rPr>
              <a:t> 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Word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embedding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+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Dual</a:t>
            </a:r>
            <a:r>
              <a:rPr sz="2000" spc="-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462280" indent="-449580">
              <a:lnSpc>
                <a:spcPct val="100000"/>
              </a:lnSpc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User </a:t>
            </a:r>
            <a:r>
              <a:rPr sz="2800" dirty="0">
                <a:solidFill>
                  <a:srgbClr val="002060"/>
                </a:solidFill>
                <a:latin typeface="Times New Roman"/>
                <a:cs typeface="Times New Roman"/>
              </a:rPr>
              <a:t>&amp;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Item </a:t>
            </a:r>
            <a:r>
              <a:rPr sz="2800" spc="-215" dirty="0">
                <a:solidFill>
                  <a:srgbClr val="002060"/>
                </a:solidFill>
                <a:latin typeface="Times New Roman"/>
                <a:cs typeface="Times New Roman"/>
              </a:rPr>
              <a:t>review  </a:t>
            </a:r>
            <a:r>
              <a:rPr sz="2800" dirty="0">
                <a:solidFill>
                  <a:srgbClr val="002060"/>
                </a:solidFill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R="740410" algn="r">
              <a:lnSpc>
                <a:spcPct val="100000"/>
              </a:lnSpc>
              <a:spcBef>
                <a:spcPts val="1825"/>
              </a:spcBef>
            </a:pPr>
            <a:r>
              <a:rPr sz="850" b="1" spc="-5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6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0" dirty="0">
                <a:solidFill>
                  <a:srgbClr val="010202"/>
                </a:solidFill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4025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 Text-based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99165" y="6463275"/>
            <a:ext cx="1619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25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58310" y="4978752"/>
            <a:ext cx="1073448" cy="9641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52061" y="5057551"/>
            <a:ext cx="668020" cy="825500"/>
          </a:xfrm>
          <a:custGeom>
            <a:avLst/>
            <a:gdLst/>
            <a:ahLst/>
            <a:cxnLst/>
            <a:rect l="l" t="t" r="r" b="b"/>
            <a:pathLst>
              <a:path w="668020" h="825500">
                <a:moveTo>
                  <a:pt x="556224" y="0"/>
                </a:moveTo>
                <a:lnTo>
                  <a:pt x="0" y="0"/>
                </a:lnTo>
                <a:lnTo>
                  <a:pt x="0" y="825080"/>
                </a:lnTo>
                <a:lnTo>
                  <a:pt x="667480" y="825080"/>
                </a:lnTo>
                <a:lnTo>
                  <a:pt x="667480" y="111246"/>
                </a:lnTo>
                <a:lnTo>
                  <a:pt x="55622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52060" y="5057552"/>
            <a:ext cx="668020" cy="825500"/>
          </a:xfrm>
          <a:custGeom>
            <a:avLst/>
            <a:gdLst/>
            <a:ahLst/>
            <a:cxnLst/>
            <a:rect l="l" t="t" r="r" b="b"/>
            <a:pathLst>
              <a:path w="668020" h="825500">
                <a:moveTo>
                  <a:pt x="0" y="0"/>
                </a:moveTo>
                <a:lnTo>
                  <a:pt x="556224" y="0"/>
                </a:lnTo>
                <a:lnTo>
                  <a:pt x="667481" y="111246"/>
                </a:lnTo>
                <a:lnTo>
                  <a:pt x="667481" y="825080"/>
                </a:lnTo>
                <a:lnTo>
                  <a:pt x="0" y="825080"/>
                </a:lnTo>
                <a:lnTo>
                  <a:pt x="0" y="0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749671" y="1779241"/>
            <a:ext cx="1267460" cy="397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>
              <a:lnSpc>
                <a:spcPts val="2180"/>
              </a:lnSpc>
            </a:pP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m</a:t>
            </a:r>
            <a:r>
              <a:rPr sz="2000" spc="-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0"/>
              </a:spcBef>
            </a:pP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NN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44450">
              <a:lnSpc>
                <a:spcPct val="100000"/>
              </a:lnSpc>
            </a:pPr>
            <a:r>
              <a:rPr sz="2800" dirty="0">
                <a:solidFill>
                  <a:srgbClr val="002060"/>
                </a:solidFill>
                <a:latin typeface="Times New Roman"/>
                <a:cs typeface="Times New Roman"/>
              </a:rPr>
              <a:t>o</a:t>
            </a:r>
            <a:r>
              <a:rPr sz="2800" spc="-10" dirty="0">
                <a:solidFill>
                  <a:srgbClr val="002060"/>
                </a:solidFill>
                <a:latin typeface="Times New Roman"/>
                <a:cs typeface="Times New Roman"/>
              </a:rPr>
              <a:t>c</a:t>
            </a:r>
            <a:r>
              <a:rPr sz="2800" dirty="0">
                <a:solidFill>
                  <a:srgbClr val="002060"/>
                </a:solidFill>
                <a:latin typeface="Times New Roman"/>
                <a:cs typeface="Times New Roman"/>
              </a:rPr>
              <a:t>u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m</a:t>
            </a:r>
            <a:r>
              <a:rPr sz="2800" spc="-10" dirty="0">
                <a:solidFill>
                  <a:srgbClr val="002060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002060"/>
                </a:solidFill>
                <a:latin typeface="Times New Roman"/>
                <a:cs typeface="Times New Roman"/>
              </a:rPr>
              <a:t>nt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R="137160" algn="ctr">
              <a:lnSpc>
                <a:spcPct val="100000"/>
              </a:lnSpc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R="137160" algn="ctr">
              <a:lnSpc>
                <a:spcPct val="100000"/>
              </a:lnSpc>
              <a:spcBef>
                <a:spcPts val="15"/>
              </a:spcBef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R="137160" algn="ctr">
              <a:lnSpc>
                <a:spcPct val="100000"/>
              </a:lnSpc>
              <a:spcBef>
                <a:spcPts val="15"/>
              </a:spcBef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R="137160" algn="ctr">
              <a:lnSpc>
                <a:spcPct val="100000"/>
              </a:lnSpc>
              <a:spcBef>
                <a:spcPts val="15"/>
              </a:spcBef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R="137160" algn="ctr">
              <a:lnSpc>
                <a:spcPct val="100000"/>
              </a:lnSpc>
              <a:spcBef>
                <a:spcPts val="15"/>
              </a:spcBef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R="137160" algn="ctr">
              <a:lnSpc>
                <a:spcPct val="100000"/>
              </a:lnSpc>
              <a:spcBef>
                <a:spcPts val="15"/>
              </a:spcBef>
            </a:pPr>
            <a:r>
              <a:rPr sz="700" spc="0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R="66675" algn="ctr">
              <a:lnSpc>
                <a:spcPct val="100000"/>
              </a:lnSpc>
              <a:spcBef>
                <a:spcPts val="505"/>
              </a:spcBef>
            </a:pPr>
            <a:r>
              <a:rPr sz="1300" spc="-5" dirty="0">
                <a:solidFill>
                  <a:srgbClr val="010202"/>
                </a:solidFill>
                <a:latin typeface="Times New Roman"/>
                <a:cs typeface="Times New Roman"/>
              </a:rPr>
              <a:t>user review</a:t>
            </a:r>
            <a:r>
              <a:rPr sz="1300" spc="-90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1300" spc="-5" dirty="0">
                <a:solidFill>
                  <a:srgbClr val="010202"/>
                </a:solidFill>
                <a:latin typeface="Times New Roman"/>
                <a:cs typeface="Times New Roman"/>
              </a:rPr>
              <a:t>doc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62890">
              <a:lnSpc>
                <a:spcPct val="100000"/>
              </a:lnSpc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262890">
              <a:lnSpc>
                <a:spcPct val="100000"/>
              </a:lnSpc>
              <a:spcBef>
                <a:spcPts val="30"/>
              </a:spcBef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262890">
              <a:lnSpc>
                <a:spcPct val="100000"/>
              </a:lnSpc>
              <a:spcBef>
                <a:spcPts val="30"/>
              </a:spcBef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262890">
              <a:lnSpc>
                <a:spcPct val="100000"/>
              </a:lnSpc>
              <a:spcBef>
                <a:spcPts val="30"/>
              </a:spcBef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262890">
              <a:lnSpc>
                <a:spcPct val="100000"/>
              </a:lnSpc>
              <a:spcBef>
                <a:spcPts val="30"/>
              </a:spcBef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  <a:p>
            <a:pPr marL="262890">
              <a:lnSpc>
                <a:spcPct val="100000"/>
              </a:lnSpc>
              <a:spcBef>
                <a:spcPts val="30"/>
              </a:spcBef>
            </a:pPr>
            <a:r>
              <a:rPr sz="700" spc="5" dirty="0">
                <a:solidFill>
                  <a:srgbClr val="010202"/>
                </a:solidFill>
                <a:latin typeface="宋体"/>
                <a:cs typeface="宋体"/>
              </a:rPr>
              <a:t>           </a:t>
            </a:r>
            <a:endParaRPr sz="7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66918" y="5644489"/>
            <a:ext cx="183515" cy="131445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010202"/>
                </a:solidFill>
                <a:latin typeface="等线"/>
                <a:cs typeface="等线"/>
              </a:rPr>
              <a:t> </a:t>
            </a:r>
            <a:endParaRPr sz="1000">
              <a:latin typeface="等线"/>
              <a:cs typeface="等线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72111" y="4862870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584045" y="0"/>
                </a:moveTo>
                <a:lnTo>
                  <a:pt x="510783" y="1083"/>
                </a:lnTo>
                <a:lnTo>
                  <a:pt x="440237" y="4246"/>
                </a:lnTo>
                <a:lnTo>
                  <a:pt x="372954" y="9359"/>
                </a:lnTo>
                <a:lnTo>
                  <a:pt x="309482" y="16291"/>
                </a:lnTo>
                <a:lnTo>
                  <a:pt x="250367" y="24912"/>
                </a:lnTo>
                <a:lnTo>
                  <a:pt x="196157" y="35092"/>
                </a:lnTo>
                <a:lnTo>
                  <a:pt x="147399" y="46701"/>
                </a:lnTo>
                <a:lnTo>
                  <a:pt x="104641" y="59608"/>
                </a:lnTo>
                <a:lnTo>
                  <a:pt x="68429" y="73683"/>
                </a:lnTo>
                <a:lnTo>
                  <a:pt x="17837" y="104816"/>
                </a:lnTo>
                <a:lnTo>
                  <a:pt x="0" y="139058"/>
                </a:lnTo>
                <a:lnTo>
                  <a:pt x="4550" y="156501"/>
                </a:lnTo>
                <a:lnTo>
                  <a:pt x="39312" y="189316"/>
                </a:lnTo>
                <a:lnTo>
                  <a:pt x="104641" y="218504"/>
                </a:lnTo>
                <a:lnTo>
                  <a:pt x="147399" y="231411"/>
                </a:lnTo>
                <a:lnTo>
                  <a:pt x="196157" y="243020"/>
                </a:lnTo>
                <a:lnTo>
                  <a:pt x="250367" y="253200"/>
                </a:lnTo>
                <a:lnTo>
                  <a:pt x="309482" y="261822"/>
                </a:lnTo>
                <a:lnTo>
                  <a:pt x="372954" y="268755"/>
                </a:lnTo>
                <a:lnTo>
                  <a:pt x="440237" y="273868"/>
                </a:lnTo>
                <a:lnTo>
                  <a:pt x="510783" y="277032"/>
                </a:lnTo>
                <a:lnTo>
                  <a:pt x="584045" y="278116"/>
                </a:lnTo>
                <a:lnTo>
                  <a:pt x="657306" y="277032"/>
                </a:lnTo>
                <a:lnTo>
                  <a:pt x="727852" y="273868"/>
                </a:lnTo>
                <a:lnTo>
                  <a:pt x="795135" y="268755"/>
                </a:lnTo>
                <a:lnTo>
                  <a:pt x="858608" y="261822"/>
                </a:lnTo>
                <a:lnTo>
                  <a:pt x="917723" y="253200"/>
                </a:lnTo>
                <a:lnTo>
                  <a:pt x="971933" y="243020"/>
                </a:lnTo>
                <a:lnTo>
                  <a:pt x="1020691" y="231411"/>
                </a:lnTo>
                <a:lnTo>
                  <a:pt x="1063450" y="218504"/>
                </a:lnTo>
                <a:lnTo>
                  <a:pt x="1099661" y="204429"/>
                </a:lnTo>
                <a:lnTo>
                  <a:pt x="1150254" y="173297"/>
                </a:lnTo>
                <a:lnTo>
                  <a:pt x="1168091" y="139058"/>
                </a:lnTo>
                <a:lnTo>
                  <a:pt x="1163540" y="121614"/>
                </a:lnTo>
                <a:lnTo>
                  <a:pt x="1128778" y="88796"/>
                </a:lnTo>
                <a:lnTo>
                  <a:pt x="1063450" y="59608"/>
                </a:lnTo>
                <a:lnTo>
                  <a:pt x="1020691" y="46701"/>
                </a:lnTo>
                <a:lnTo>
                  <a:pt x="971933" y="35092"/>
                </a:lnTo>
                <a:lnTo>
                  <a:pt x="917723" y="24912"/>
                </a:lnTo>
                <a:lnTo>
                  <a:pt x="858608" y="16291"/>
                </a:lnTo>
                <a:lnTo>
                  <a:pt x="795135" y="9359"/>
                </a:lnTo>
                <a:lnTo>
                  <a:pt x="727852" y="4246"/>
                </a:lnTo>
                <a:lnTo>
                  <a:pt x="657306" y="1083"/>
                </a:lnTo>
                <a:lnTo>
                  <a:pt x="58404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2111" y="4862870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0" y="139058"/>
                </a:moveTo>
                <a:lnTo>
                  <a:pt x="17837" y="104816"/>
                </a:lnTo>
                <a:lnTo>
                  <a:pt x="68430" y="73683"/>
                </a:lnTo>
                <a:lnTo>
                  <a:pt x="104641" y="59608"/>
                </a:lnTo>
                <a:lnTo>
                  <a:pt x="147399" y="46701"/>
                </a:lnTo>
                <a:lnTo>
                  <a:pt x="196157" y="35092"/>
                </a:lnTo>
                <a:lnTo>
                  <a:pt x="250367" y="24912"/>
                </a:lnTo>
                <a:lnTo>
                  <a:pt x="309482" y="16291"/>
                </a:lnTo>
                <a:lnTo>
                  <a:pt x="372955" y="9359"/>
                </a:lnTo>
                <a:lnTo>
                  <a:pt x="440238" y="4246"/>
                </a:lnTo>
                <a:lnTo>
                  <a:pt x="510784" y="1083"/>
                </a:lnTo>
                <a:lnTo>
                  <a:pt x="584045" y="0"/>
                </a:lnTo>
                <a:lnTo>
                  <a:pt x="657307" y="1083"/>
                </a:lnTo>
                <a:lnTo>
                  <a:pt x="727853" y="4246"/>
                </a:lnTo>
                <a:lnTo>
                  <a:pt x="795136" y="9359"/>
                </a:lnTo>
                <a:lnTo>
                  <a:pt x="858609" y="16291"/>
                </a:lnTo>
                <a:lnTo>
                  <a:pt x="917724" y="24912"/>
                </a:lnTo>
                <a:lnTo>
                  <a:pt x="971934" y="35092"/>
                </a:lnTo>
                <a:lnTo>
                  <a:pt x="1020692" y="46701"/>
                </a:lnTo>
                <a:lnTo>
                  <a:pt x="1063450" y="59608"/>
                </a:lnTo>
                <a:lnTo>
                  <a:pt x="1099661" y="73683"/>
                </a:lnTo>
                <a:lnTo>
                  <a:pt x="1150254" y="104816"/>
                </a:lnTo>
                <a:lnTo>
                  <a:pt x="1168091" y="139058"/>
                </a:lnTo>
                <a:lnTo>
                  <a:pt x="1163541" y="156501"/>
                </a:lnTo>
                <a:lnTo>
                  <a:pt x="1128779" y="189317"/>
                </a:lnTo>
                <a:lnTo>
                  <a:pt x="1063450" y="218504"/>
                </a:lnTo>
                <a:lnTo>
                  <a:pt x="1020692" y="231411"/>
                </a:lnTo>
                <a:lnTo>
                  <a:pt x="971934" y="243020"/>
                </a:lnTo>
                <a:lnTo>
                  <a:pt x="917724" y="253201"/>
                </a:lnTo>
                <a:lnTo>
                  <a:pt x="858609" y="261823"/>
                </a:lnTo>
                <a:lnTo>
                  <a:pt x="795136" y="268756"/>
                </a:lnTo>
                <a:lnTo>
                  <a:pt x="727853" y="273869"/>
                </a:lnTo>
                <a:lnTo>
                  <a:pt x="657307" y="277033"/>
                </a:lnTo>
                <a:lnTo>
                  <a:pt x="584045" y="278116"/>
                </a:lnTo>
                <a:lnTo>
                  <a:pt x="510784" y="277033"/>
                </a:lnTo>
                <a:lnTo>
                  <a:pt x="440238" y="273869"/>
                </a:lnTo>
                <a:lnTo>
                  <a:pt x="372955" y="268756"/>
                </a:lnTo>
                <a:lnTo>
                  <a:pt x="309482" y="261823"/>
                </a:lnTo>
                <a:lnTo>
                  <a:pt x="250367" y="253201"/>
                </a:lnTo>
                <a:lnTo>
                  <a:pt x="196157" y="243020"/>
                </a:lnTo>
                <a:lnTo>
                  <a:pt x="147399" y="231411"/>
                </a:lnTo>
                <a:lnTo>
                  <a:pt x="104641" y="218504"/>
                </a:lnTo>
                <a:lnTo>
                  <a:pt x="68430" y="204429"/>
                </a:lnTo>
                <a:lnTo>
                  <a:pt x="17837" y="173297"/>
                </a:lnTo>
                <a:lnTo>
                  <a:pt x="0" y="139058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72111" y="5289316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584045" y="0"/>
                </a:moveTo>
                <a:lnTo>
                  <a:pt x="510783" y="1083"/>
                </a:lnTo>
                <a:lnTo>
                  <a:pt x="440237" y="4246"/>
                </a:lnTo>
                <a:lnTo>
                  <a:pt x="372954" y="9359"/>
                </a:lnTo>
                <a:lnTo>
                  <a:pt x="309482" y="16291"/>
                </a:lnTo>
                <a:lnTo>
                  <a:pt x="250367" y="24912"/>
                </a:lnTo>
                <a:lnTo>
                  <a:pt x="196157" y="35092"/>
                </a:lnTo>
                <a:lnTo>
                  <a:pt x="147399" y="46701"/>
                </a:lnTo>
                <a:lnTo>
                  <a:pt x="104641" y="59608"/>
                </a:lnTo>
                <a:lnTo>
                  <a:pt x="68429" y="73683"/>
                </a:lnTo>
                <a:lnTo>
                  <a:pt x="17837" y="104816"/>
                </a:lnTo>
                <a:lnTo>
                  <a:pt x="0" y="139058"/>
                </a:lnTo>
                <a:lnTo>
                  <a:pt x="4550" y="156501"/>
                </a:lnTo>
                <a:lnTo>
                  <a:pt x="39312" y="189317"/>
                </a:lnTo>
                <a:lnTo>
                  <a:pt x="104641" y="218504"/>
                </a:lnTo>
                <a:lnTo>
                  <a:pt x="147399" y="231411"/>
                </a:lnTo>
                <a:lnTo>
                  <a:pt x="196157" y="243021"/>
                </a:lnTo>
                <a:lnTo>
                  <a:pt x="250367" y="253201"/>
                </a:lnTo>
                <a:lnTo>
                  <a:pt x="309482" y="261823"/>
                </a:lnTo>
                <a:lnTo>
                  <a:pt x="372954" y="268756"/>
                </a:lnTo>
                <a:lnTo>
                  <a:pt x="440237" y="273870"/>
                </a:lnTo>
                <a:lnTo>
                  <a:pt x="510783" y="277033"/>
                </a:lnTo>
                <a:lnTo>
                  <a:pt x="584045" y="278117"/>
                </a:lnTo>
                <a:lnTo>
                  <a:pt x="657306" y="277033"/>
                </a:lnTo>
                <a:lnTo>
                  <a:pt x="727852" y="273870"/>
                </a:lnTo>
                <a:lnTo>
                  <a:pt x="795135" y="268756"/>
                </a:lnTo>
                <a:lnTo>
                  <a:pt x="858608" y="261823"/>
                </a:lnTo>
                <a:lnTo>
                  <a:pt x="917723" y="253201"/>
                </a:lnTo>
                <a:lnTo>
                  <a:pt x="971933" y="243021"/>
                </a:lnTo>
                <a:lnTo>
                  <a:pt x="1020691" y="231411"/>
                </a:lnTo>
                <a:lnTo>
                  <a:pt x="1063450" y="218504"/>
                </a:lnTo>
                <a:lnTo>
                  <a:pt x="1099661" y="204429"/>
                </a:lnTo>
                <a:lnTo>
                  <a:pt x="1150254" y="173297"/>
                </a:lnTo>
                <a:lnTo>
                  <a:pt x="1168091" y="139058"/>
                </a:lnTo>
                <a:lnTo>
                  <a:pt x="1163540" y="121614"/>
                </a:lnTo>
                <a:lnTo>
                  <a:pt x="1128778" y="88796"/>
                </a:lnTo>
                <a:lnTo>
                  <a:pt x="1063450" y="59608"/>
                </a:lnTo>
                <a:lnTo>
                  <a:pt x="1020691" y="46701"/>
                </a:lnTo>
                <a:lnTo>
                  <a:pt x="971933" y="35092"/>
                </a:lnTo>
                <a:lnTo>
                  <a:pt x="917723" y="24912"/>
                </a:lnTo>
                <a:lnTo>
                  <a:pt x="858608" y="16291"/>
                </a:lnTo>
                <a:lnTo>
                  <a:pt x="795135" y="9359"/>
                </a:lnTo>
                <a:lnTo>
                  <a:pt x="727852" y="4246"/>
                </a:lnTo>
                <a:lnTo>
                  <a:pt x="657306" y="1083"/>
                </a:lnTo>
                <a:lnTo>
                  <a:pt x="58404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72111" y="5289316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0" y="139058"/>
                </a:moveTo>
                <a:lnTo>
                  <a:pt x="17837" y="104816"/>
                </a:lnTo>
                <a:lnTo>
                  <a:pt x="68430" y="73683"/>
                </a:lnTo>
                <a:lnTo>
                  <a:pt x="104641" y="59608"/>
                </a:lnTo>
                <a:lnTo>
                  <a:pt x="147399" y="46701"/>
                </a:lnTo>
                <a:lnTo>
                  <a:pt x="196157" y="35092"/>
                </a:lnTo>
                <a:lnTo>
                  <a:pt x="250367" y="24912"/>
                </a:lnTo>
                <a:lnTo>
                  <a:pt x="309482" y="16291"/>
                </a:lnTo>
                <a:lnTo>
                  <a:pt x="372955" y="9359"/>
                </a:lnTo>
                <a:lnTo>
                  <a:pt x="440238" y="4246"/>
                </a:lnTo>
                <a:lnTo>
                  <a:pt x="510784" y="1083"/>
                </a:lnTo>
                <a:lnTo>
                  <a:pt x="584045" y="0"/>
                </a:lnTo>
                <a:lnTo>
                  <a:pt x="657307" y="1083"/>
                </a:lnTo>
                <a:lnTo>
                  <a:pt x="727853" y="4246"/>
                </a:lnTo>
                <a:lnTo>
                  <a:pt x="795136" y="9359"/>
                </a:lnTo>
                <a:lnTo>
                  <a:pt x="858609" y="16291"/>
                </a:lnTo>
                <a:lnTo>
                  <a:pt x="917724" y="24912"/>
                </a:lnTo>
                <a:lnTo>
                  <a:pt x="971934" y="35092"/>
                </a:lnTo>
                <a:lnTo>
                  <a:pt x="1020692" y="46701"/>
                </a:lnTo>
                <a:lnTo>
                  <a:pt x="1063450" y="59608"/>
                </a:lnTo>
                <a:lnTo>
                  <a:pt x="1099661" y="73683"/>
                </a:lnTo>
                <a:lnTo>
                  <a:pt x="1150254" y="104816"/>
                </a:lnTo>
                <a:lnTo>
                  <a:pt x="1168091" y="139058"/>
                </a:lnTo>
                <a:lnTo>
                  <a:pt x="1163541" y="156501"/>
                </a:lnTo>
                <a:lnTo>
                  <a:pt x="1128779" y="189317"/>
                </a:lnTo>
                <a:lnTo>
                  <a:pt x="1063450" y="218504"/>
                </a:lnTo>
                <a:lnTo>
                  <a:pt x="1020692" y="231411"/>
                </a:lnTo>
                <a:lnTo>
                  <a:pt x="971934" y="243020"/>
                </a:lnTo>
                <a:lnTo>
                  <a:pt x="917724" y="253201"/>
                </a:lnTo>
                <a:lnTo>
                  <a:pt x="858609" y="261823"/>
                </a:lnTo>
                <a:lnTo>
                  <a:pt x="795136" y="268756"/>
                </a:lnTo>
                <a:lnTo>
                  <a:pt x="727853" y="273869"/>
                </a:lnTo>
                <a:lnTo>
                  <a:pt x="657307" y="277033"/>
                </a:lnTo>
                <a:lnTo>
                  <a:pt x="584045" y="278116"/>
                </a:lnTo>
                <a:lnTo>
                  <a:pt x="510784" y="277033"/>
                </a:lnTo>
                <a:lnTo>
                  <a:pt x="440238" y="273869"/>
                </a:lnTo>
                <a:lnTo>
                  <a:pt x="372955" y="268756"/>
                </a:lnTo>
                <a:lnTo>
                  <a:pt x="309482" y="261823"/>
                </a:lnTo>
                <a:lnTo>
                  <a:pt x="250367" y="253201"/>
                </a:lnTo>
                <a:lnTo>
                  <a:pt x="196157" y="243020"/>
                </a:lnTo>
                <a:lnTo>
                  <a:pt x="147399" y="231411"/>
                </a:lnTo>
                <a:lnTo>
                  <a:pt x="104641" y="218504"/>
                </a:lnTo>
                <a:lnTo>
                  <a:pt x="68430" y="204429"/>
                </a:lnTo>
                <a:lnTo>
                  <a:pt x="17837" y="173297"/>
                </a:lnTo>
                <a:lnTo>
                  <a:pt x="0" y="139058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555032" y="4901736"/>
            <a:ext cx="452120" cy="5873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b="1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4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5" dirty="0">
                <a:solidFill>
                  <a:srgbClr val="010202"/>
                </a:solidFill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850" b="1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4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5" dirty="0">
                <a:solidFill>
                  <a:srgbClr val="010202"/>
                </a:solidFill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172111" y="5882632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584045" y="0"/>
                </a:moveTo>
                <a:lnTo>
                  <a:pt x="510783" y="1083"/>
                </a:lnTo>
                <a:lnTo>
                  <a:pt x="440237" y="4246"/>
                </a:lnTo>
                <a:lnTo>
                  <a:pt x="372954" y="9359"/>
                </a:lnTo>
                <a:lnTo>
                  <a:pt x="309482" y="16291"/>
                </a:lnTo>
                <a:lnTo>
                  <a:pt x="250367" y="24912"/>
                </a:lnTo>
                <a:lnTo>
                  <a:pt x="196157" y="35092"/>
                </a:lnTo>
                <a:lnTo>
                  <a:pt x="147399" y="46701"/>
                </a:lnTo>
                <a:lnTo>
                  <a:pt x="104641" y="59608"/>
                </a:lnTo>
                <a:lnTo>
                  <a:pt x="68429" y="73683"/>
                </a:lnTo>
                <a:lnTo>
                  <a:pt x="17837" y="104816"/>
                </a:lnTo>
                <a:lnTo>
                  <a:pt x="0" y="139058"/>
                </a:lnTo>
                <a:lnTo>
                  <a:pt x="4550" y="156501"/>
                </a:lnTo>
                <a:lnTo>
                  <a:pt x="39312" y="189317"/>
                </a:lnTo>
                <a:lnTo>
                  <a:pt x="104641" y="218504"/>
                </a:lnTo>
                <a:lnTo>
                  <a:pt x="147399" y="231411"/>
                </a:lnTo>
                <a:lnTo>
                  <a:pt x="196157" y="243020"/>
                </a:lnTo>
                <a:lnTo>
                  <a:pt x="250367" y="253201"/>
                </a:lnTo>
                <a:lnTo>
                  <a:pt x="309482" y="261823"/>
                </a:lnTo>
                <a:lnTo>
                  <a:pt x="372954" y="268756"/>
                </a:lnTo>
                <a:lnTo>
                  <a:pt x="440237" y="273869"/>
                </a:lnTo>
                <a:lnTo>
                  <a:pt x="510783" y="277033"/>
                </a:lnTo>
                <a:lnTo>
                  <a:pt x="584045" y="278117"/>
                </a:lnTo>
                <a:lnTo>
                  <a:pt x="657306" y="277033"/>
                </a:lnTo>
                <a:lnTo>
                  <a:pt x="727852" y="273869"/>
                </a:lnTo>
                <a:lnTo>
                  <a:pt x="795135" y="268756"/>
                </a:lnTo>
                <a:lnTo>
                  <a:pt x="858608" y="261823"/>
                </a:lnTo>
                <a:lnTo>
                  <a:pt x="917723" y="253201"/>
                </a:lnTo>
                <a:lnTo>
                  <a:pt x="971933" y="243020"/>
                </a:lnTo>
                <a:lnTo>
                  <a:pt x="1020691" y="231411"/>
                </a:lnTo>
                <a:lnTo>
                  <a:pt x="1063450" y="218504"/>
                </a:lnTo>
                <a:lnTo>
                  <a:pt x="1099661" y="204429"/>
                </a:lnTo>
                <a:lnTo>
                  <a:pt x="1150254" y="173297"/>
                </a:lnTo>
                <a:lnTo>
                  <a:pt x="1168091" y="139058"/>
                </a:lnTo>
                <a:lnTo>
                  <a:pt x="1163540" y="121613"/>
                </a:lnTo>
                <a:lnTo>
                  <a:pt x="1128778" y="88796"/>
                </a:lnTo>
                <a:lnTo>
                  <a:pt x="1063450" y="59608"/>
                </a:lnTo>
                <a:lnTo>
                  <a:pt x="1020691" y="46701"/>
                </a:lnTo>
                <a:lnTo>
                  <a:pt x="971933" y="35092"/>
                </a:lnTo>
                <a:lnTo>
                  <a:pt x="917723" y="24912"/>
                </a:lnTo>
                <a:lnTo>
                  <a:pt x="858608" y="16291"/>
                </a:lnTo>
                <a:lnTo>
                  <a:pt x="795135" y="9359"/>
                </a:lnTo>
                <a:lnTo>
                  <a:pt x="727852" y="4246"/>
                </a:lnTo>
                <a:lnTo>
                  <a:pt x="657306" y="1083"/>
                </a:lnTo>
                <a:lnTo>
                  <a:pt x="58404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72111" y="5882632"/>
            <a:ext cx="1168400" cy="278130"/>
          </a:xfrm>
          <a:custGeom>
            <a:avLst/>
            <a:gdLst/>
            <a:ahLst/>
            <a:cxnLst/>
            <a:rect l="l" t="t" r="r" b="b"/>
            <a:pathLst>
              <a:path w="1168400" h="278129">
                <a:moveTo>
                  <a:pt x="0" y="139058"/>
                </a:moveTo>
                <a:lnTo>
                  <a:pt x="17837" y="104819"/>
                </a:lnTo>
                <a:lnTo>
                  <a:pt x="68430" y="73687"/>
                </a:lnTo>
                <a:lnTo>
                  <a:pt x="104641" y="59612"/>
                </a:lnTo>
                <a:lnTo>
                  <a:pt x="147399" y="46705"/>
                </a:lnTo>
                <a:lnTo>
                  <a:pt x="196157" y="35096"/>
                </a:lnTo>
                <a:lnTo>
                  <a:pt x="250367" y="24915"/>
                </a:lnTo>
                <a:lnTo>
                  <a:pt x="309482" y="16293"/>
                </a:lnTo>
                <a:lnTo>
                  <a:pt x="372955" y="9360"/>
                </a:lnTo>
                <a:lnTo>
                  <a:pt x="440238" y="4247"/>
                </a:lnTo>
                <a:lnTo>
                  <a:pt x="510784" y="1083"/>
                </a:lnTo>
                <a:lnTo>
                  <a:pt x="584045" y="0"/>
                </a:lnTo>
                <a:lnTo>
                  <a:pt x="657307" y="1083"/>
                </a:lnTo>
                <a:lnTo>
                  <a:pt x="727853" y="4247"/>
                </a:lnTo>
                <a:lnTo>
                  <a:pt x="795136" y="9360"/>
                </a:lnTo>
                <a:lnTo>
                  <a:pt x="858609" y="16293"/>
                </a:lnTo>
                <a:lnTo>
                  <a:pt x="917724" y="24915"/>
                </a:lnTo>
                <a:lnTo>
                  <a:pt x="971934" y="35096"/>
                </a:lnTo>
                <a:lnTo>
                  <a:pt x="1020692" y="46705"/>
                </a:lnTo>
                <a:lnTo>
                  <a:pt x="1063450" y="59612"/>
                </a:lnTo>
                <a:lnTo>
                  <a:pt x="1099661" y="73687"/>
                </a:lnTo>
                <a:lnTo>
                  <a:pt x="1150254" y="104819"/>
                </a:lnTo>
                <a:lnTo>
                  <a:pt x="1168091" y="139058"/>
                </a:lnTo>
                <a:lnTo>
                  <a:pt x="1163541" y="156501"/>
                </a:lnTo>
                <a:lnTo>
                  <a:pt x="1128779" y="189317"/>
                </a:lnTo>
                <a:lnTo>
                  <a:pt x="1063450" y="218504"/>
                </a:lnTo>
                <a:lnTo>
                  <a:pt x="1020692" y="231411"/>
                </a:lnTo>
                <a:lnTo>
                  <a:pt x="971934" y="243020"/>
                </a:lnTo>
                <a:lnTo>
                  <a:pt x="917724" y="253201"/>
                </a:lnTo>
                <a:lnTo>
                  <a:pt x="858609" y="261823"/>
                </a:lnTo>
                <a:lnTo>
                  <a:pt x="795136" y="268756"/>
                </a:lnTo>
                <a:lnTo>
                  <a:pt x="727853" y="273869"/>
                </a:lnTo>
                <a:lnTo>
                  <a:pt x="657307" y="277033"/>
                </a:lnTo>
                <a:lnTo>
                  <a:pt x="584045" y="278116"/>
                </a:lnTo>
                <a:lnTo>
                  <a:pt x="510784" y="277033"/>
                </a:lnTo>
                <a:lnTo>
                  <a:pt x="440238" y="273869"/>
                </a:lnTo>
                <a:lnTo>
                  <a:pt x="372955" y="268756"/>
                </a:lnTo>
                <a:lnTo>
                  <a:pt x="309482" y="261823"/>
                </a:lnTo>
                <a:lnTo>
                  <a:pt x="250367" y="253201"/>
                </a:lnTo>
                <a:lnTo>
                  <a:pt x="196157" y="243020"/>
                </a:lnTo>
                <a:lnTo>
                  <a:pt x="147399" y="231411"/>
                </a:lnTo>
                <a:lnTo>
                  <a:pt x="104641" y="218504"/>
                </a:lnTo>
                <a:lnTo>
                  <a:pt x="68430" y="204429"/>
                </a:lnTo>
                <a:lnTo>
                  <a:pt x="17837" y="173297"/>
                </a:lnTo>
                <a:lnTo>
                  <a:pt x="0" y="139058"/>
                </a:lnTo>
                <a:close/>
              </a:path>
            </a:pathLst>
          </a:custGeom>
          <a:ln w="9270">
            <a:solidFill>
              <a:srgbClr val="4171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55032" y="5927178"/>
            <a:ext cx="48895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b="1" dirty="0">
                <a:solidFill>
                  <a:srgbClr val="010202"/>
                </a:solidFill>
                <a:latin typeface="Times New Roman"/>
                <a:cs typeface="Times New Roman"/>
              </a:rPr>
              <a:t>Review</a:t>
            </a:r>
            <a:r>
              <a:rPr sz="850" b="1" spc="-45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850" b="1" spc="15" dirty="0">
                <a:solidFill>
                  <a:srgbClr val="010202"/>
                </a:solidFill>
                <a:latin typeface="Times New Roman"/>
                <a:cs typeface="Times New Roman"/>
              </a:rPr>
              <a:t>m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338255" y="4997719"/>
            <a:ext cx="614045" cy="288925"/>
          </a:xfrm>
          <a:custGeom>
            <a:avLst/>
            <a:gdLst/>
            <a:ahLst/>
            <a:cxnLst/>
            <a:rect l="l" t="t" r="r" b="b"/>
            <a:pathLst>
              <a:path w="614045" h="288925">
                <a:moveTo>
                  <a:pt x="542681" y="248451"/>
                </a:moveTo>
                <a:lnTo>
                  <a:pt x="538796" y="256868"/>
                </a:lnTo>
                <a:lnTo>
                  <a:pt x="561407" y="267289"/>
                </a:lnTo>
                <a:lnTo>
                  <a:pt x="551700" y="288343"/>
                </a:lnTo>
                <a:lnTo>
                  <a:pt x="613859" y="286377"/>
                </a:lnTo>
                <a:lnTo>
                  <a:pt x="591837" y="258871"/>
                </a:lnTo>
                <a:lnTo>
                  <a:pt x="565282" y="258871"/>
                </a:lnTo>
                <a:lnTo>
                  <a:pt x="542681" y="248451"/>
                </a:lnTo>
                <a:close/>
              </a:path>
              <a:path w="614045" h="288925">
                <a:moveTo>
                  <a:pt x="574988" y="237827"/>
                </a:moveTo>
                <a:lnTo>
                  <a:pt x="565282" y="258871"/>
                </a:lnTo>
                <a:lnTo>
                  <a:pt x="591837" y="258871"/>
                </a:lnTo>
                <a:lnTo>
                  <a:pt x="574988" y="237827"/>
                </a:lnTo>
                <a:close/>
              </a:path>
              <a:path w="614045" h="288925">
                <a:moveTo>
                  <a:pt x="509000" y="232923"/>
                </a:moveTo>
                <a:lnTo>
                  <a:pt x="505115" y="241340"/>
                </a:lnTo>
                <a:lnTo>
                  <a:pt x="530378" y="252985"/>
                </a:lnTo>
                <a:lnTo>
                  <a:pt x="534263" y="244567"/>
                </a:lnTo>
                <a:lnTo>
                  <a:pt x="509000" y="232923"/>
                </a:lnTo>
                <a:close/>
              </a:path>
              <a:path w="614045" h="288925">
                <a:moveTo>
                  <a:pt x="475330" y="217385"/>
                </a:moveTo>
                <a:lnTo>
                  <a:pt x="471445" y="225813"/>
                </a:lnTo>
                <a:lnTo>
                  <a:pt x="496698" y="237456"/>
                </a:lnTo>
                <a:lnTo>
                  <a:pt x="500583" y="229039"/>
                </a:lnTo>
                <a:lnTo>
                  <a:pt x="475330" y="217385"/>
                </a:lnTo>
                <a:close/>
              </a:path>
              <a:path w="614045" h="288925">
                <a:moveTo>
                  <a:pt x="441650" y="201867"/>
                </a:moveTo>
                <a:lnTo>
                  <a:pt x="437775" y="210285"/>
                </a:lnTo>
                <a:lnTo>
                  <a:pt x="463028" y="221928"/>
                </a:lnTo>
                <a:lnTo>
                  <a:pt x="466912" y="213511"/>
                </a:lnTo>
                <a:lnTo>
                  <a:pt x="441650" y="201867"/>
                </a:lnTo>
                <a:close/>
              </a:path>
              <a:path w="614045" h="288925">
                <a:moveTo>
                  <a:pt x="407979" y="186339"/>
                </a:moveTo>
                <a:lnTo>
                  <a:pt x="404094" y="194757"/>
                </a:lnTo>
                <a:lnTo>
                  <a:pt x="429357" y="206400"/>
                </a:lnTo>
                <a:lnTo>
                  <a:pt x="433232" y="197982"/>
                </a:lnTo>
                <a:lnTo>
                  <a:pt x="407979" y="186339"/>
                </a:lnTo>
                <a:close/>
              </a:path>
              <a:path w="614045" h="288925">
                <a:moveTo>
                  <a:pt x="374308" y="170811"/>
                </a:moveTo>
                <a:lnTo>
                  <a:pt x="370424" y="179228"/>
                </a:lnTo>
                <a:lnTo>
                  <a:pt x="395677" y="190872"/>
                </a:lnTo>
                <a:lnTo>
                  <a:pt x="399561" y="182454"/>
                </a:lnTo>
                <a:lnTo>
                  <a:pt x="374308" y="170811"/>
                </a:lnTo>
                <a:close/>
              </a:path>
              <a:path w="614045" h="288925">
                <a:moveTo>
                  <a:pt x="340629" y="155282"/>
                </a:moveTo>
                <a:lnTo>
                  <a:pt x="336744" y="163700"/>
                </a:lnTo>
                <a:lnTo>
                  <a:pt x="362007" y="175343"/>
                </a:lnTo>
                <a:lnTo>
                  <a:pt x="365881" y="166926"/>
                </a:lnTo>
                <a:lnTo>
                  <a:pt x="340629" y="155282"/>
                </a:lnTo>
                <a:close/>
              </a:path>
              <a:path w="614045" h="288925">
                <a:moveTo>
                  <a:pt x="306957" y="139745"/>
                </a:moveTo>
                <a:lnTo>
                  <a:pt x="303074" y="148172"/>
                </a:lnTo>
                <a:lnTo>
                  <a:pt x="328326" y="159815"/>
                </a:lnTo>
                <a:lnTo>
                  <a:pt x="332210" y="151397"/>
                </a:lnTo>
                <a:lnTo>
                  <a:pt x="306957" y="139745"/>
                </a:lnTo>
                <a:close/>
              </a:path>
              <a:path w="614045" h="288925">
                <a:moveTo>
                  <a:pt x="273277" y="124226"/>
                </a:moveTo>
                <a:lnTo>
                  <a:pt x="269402" y="132643"/>
                </a:lnTo>
                <a:lnTo>
                  <a:pt x="294655" y="144287"/>
                </a:lnTo>
                <a:lnTo>
                  <a:pt x="298540" y="135869"/>
                </a:lnTo>
                <a:lnTo>
                  <a:pt x="273277" y="124226"/>
                </a:lnTo>
                <a:close/>
              </a:path>
              <a:path w="614045" h="288925">
                <a:moveTo>
                  <a:pt x="239607" y="108698"/>
                </a:moveTo>
                <a:lnTo>
                  <a:pt x="235723" y="117115"/>
                </a:lnTo>
                <a:lnTo>
                  <a:pt x="260976" y="128758"/>
                </a:lnTo>
                <a:lnTo>
                  <a:pt x="264859" y="120341"/>
                </a:lnTo>
                <a:lnTo>
                  <a:pt x="239607" y="108698"/>
                </a:lnTo>
                <a:close/>
              </a:path>
              <a:path w="614045" h="288925">
                <a:moveTo>
                  <a:pt x="205926" y="93169"/>
                </a:moveTo>
                <a:lnTo>
                  <a:pt x="202051" y="101587"/>
                </a:lnTo>
                <a:lnTo>
                  <a:pt x="227304" y="113231"/>
                </a:lnTo>
                <a:lnTo>
                  <a:pt x="231189" y="104813"/>
                </a:lnTo>
                <a:lnTo>
                  <a:pt x="205926" y="93169"/>
                </a:lnTo>
                <a:close/>
              </a:path>
              <a:path w="614045" h="288925">
                <a:moveTo>
                  <a:pt x="172256" y="77641"/>
                </a:moveTo>
                <a:lnTo>
                  <a:pt x="168372" y="86059"/>
                </a:lnTo>
                <a:lnTo>
                  <a:pt x="193634" y="97703"/>
                </a:lnTo>
                <a:lnTo>
                  <a:pt x="197519" y="89284"/>
                </a:lnTo>
                <a:lnTo>
                  <a:pt x="172256" y="77641"/>
                </a:lnTo>
                <a:close/>
              </a:path>
              <a:path w="614045" h="288925">
                <a:moveTo>
                  <a:pt x="138586" y="62113"/>
                </a:moveTo>
                <a:lnTo>
                  <a:pt x="134701" y="70530"/>
                </a:lnTo>
                <a:lnTo>
                  <a:pt x="159953" y="82175"/>
                </a:lnTo>
                <a:lnTo>
                  <a:pt x="163838" y="73757"/>
                </a:lnTo>
                <a:lnTo>
                  <a:pt x="138586" y="62113"/>
                </a:lnTo>
                <a:close/>
              </a:path>
              <a:path w="614045" h="288925">
                <a:moveTo>
                  <a:pt x="104905" y="46584"/>
                </a:moveTo>
                <a:lnTo>
                  <a:pt x="101031" y="55002"/>
                </a:lnTo>
                <a:lnTo>
                  <a:pt x="126283" y="66647"/>
                </a:lnTo>
                <a:lnTo>
                  <a:pt x="130168" y="58229"/>
                </a:lnTo>
                <a:lnTo>
                  <a:pt x="104905" y="46584"/>
                </a:lnTo>
                <a:close/>
              </a:path>
              <a:path w="614045" h="288925">
                <a:moveTo>
                  <a:pt x="71235" y="31056"/>
                </a:moveTo>
                <a:lnTo>
                  <a:pt x="67350" y="39474"/>
                </a:lnTo>
                <a:lnTo>
                  <a:pt x="92603" y="51118"/>
                </a:lnTo>
                <a:lnTo>
                  <a:pt x="96488" y="42701"/>
                </a:lnTo>
                <a:lnTo>
                  <a:pt x="71235" y="31056"/>
                </a:lnTo>
                <a:close/>
              </a:path>
              <a:path w="614045" h="288925">
                <a:moveTo>
                  <a:pt x="37555" y="15528"/>
                </a:moveTo>
                <a:lnTo>
                  <a:pt x="33680" y="23947"/>
                </a:lnTo>
                <a:lnTo>
                  <a:pt x="58933" y="35590"/>
                </a:lnTo>
                <a:lnTo>
                  <a:pt x="62818" y="27172"/>
                </a:lnTo>
                <a:lnTo>
                  <a:pt x="37555" y="15528"/>
                </a:lnTo>
                <a:close/>
              </a:path>
              <a:path w="614045" h="288925">
                <a:moveTo>
                  <a:pt x="3884" y="0"/>
                </a:moveTo>
                <a:lnTo>
                  <a:pt x="0" y="8418"/>
                </a:lnTo>
                <a:lnTo>
                  <a:pt x="25262" y="20062"/>
                </a:lnTo>
                <a:lnTo>
                  <a:pt x="29137" y="11644"/>
                </a:lnTo>
                <a:lnTo>
                  <a:pt x="3884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40202" y="5400563"/>
            <a:ext cx="612775" cy="55880"/>
          </a:xfrm>
          <a:custGeom>
            <a:avLst/>
            <a:gdLst/>
            <a:ahLst/>
            <a:cxnLst/>
            <a:rect l="l" t="t" r="r" b="b"/>
            <a:pathLst>
              <a:path w="612775" h="55879">
                <a:moveTo>
                  <a:pt x="546963" y="23176"/>
                </a:moveTo>
                <a:lnTo>
                  <a:pt x="519151" y="23176"/>
                </a:lnTo>
                <a:lnTo>
                  <a:pt x="519151" y="32447"/>
                </a:lnTo>
                <a:lnTo>
                  <a:pt x="546963" y="32447"/>
                </a:lnTo>
                <a:lnTo>
                  <a:pt x="546963" y="23176"/>
                </a:lnTo>
                <a:close/>
              </a:path>
              <a:path w="612775" h="55879">
                <a:moveTo>
                  <a:pt x="509880" y="23176"/>
                </a:moveTo>
                <a:lnTo>
                  <a:pt x="482069" y="23176"/>
                </a:lnTo>
                <a:lnTo>
                  <a:pt x="482069" y="32447"/>
                </a:lnTo>
                <a:lnTo>
                  <a:pt x="509880" y="32447"/>
                </a:lnTo>
                <a:lnTo>
                  <a:pt x="509880" y="23176"/>
                </a:lnTo>
                <a:close/>
              </a:path>
              <a:path w="612775" h="55879">
                <a:moveTo>
                  <a:pt x="472799" y="23176"/>
                </a:moveTo>
                <a:lnTo>
                  <a:pt x="444987" y="23176"/>
                </a:lnTo>
                <a:lnTo>
                  <a:pt x="444987" y="32447"/>
                </a:lnTo>
                <a:lnTo>
                  <a:pt x="472799" y="32447"/>
                </a:lnTo>
                <a:lnTo>
                  <a:pt x="472799" y="23176"/>
                </a:lnTo>
                <a:close/>
              </a:path>
              <a:path w="612775" h="55879">
                <a:moveTo>
                  <a:pt x="435716" y="23176"/>
                </a:moveTo>
                <a:lnTo>
                  <a:pt x="407904" y="23176"/>
                </a:lnTo>
                <a:lnTo>
                  <a:pt x="407904" y="32447"/>
                </a:lnTo>
                <a:lnTo>
                  <a:pt x="435716" y="32447"/>
                </a:lnTo>
                <a:lnTo>
                  <a:pt x="435716" y="23176"/>
                </a:lnTo>
                <a:close/>
              </a:path>
              <a:path w="612775" h="55879">
                <a:moveTo>
                  <a:pt x="398633" y="23176"/>
                </a:moveTo>
                <a:lnTo>
                  <a:pt x="370822" y="23176"/>
                </a:lnTo>
                <a:lnTo>
                  <a:pt x="370822" y="32447"/>
                </a:lnTo>
                <a:lnTo>
                  <a:pt x="398633" y="32447"/>
                </a:lnTo>
                <a:lnTo>
                  <a:pt x="398633" y="23176"/>
                </a:lnTo>
                <a:close/>
              </a:path>
              <a:path w="612775" h="55879">
                <a:moveTo>
                  <a:pt x="361552" y="23176"/>
                </a:moveTo>
                <a:lnTo>
                  <a:pt x="333740" y="23176"/>
                </a:lnTo>
                <a:lnTo>
                  <a:pt x="333740" y="32447"/>
                </a:lnTo>
                <a:lnTo>
                  <a:pt x="361552" y="32447"/>
                </a:lnTo>
                <a:lnTo>
                  <a:pt x="361552" y="23176"/>
                </a:lnTo>
                <a:close/>
              </a:path>
              <a:path w="612775" h="55879">
                <a:moveTo>
                  <a:pt x="324469" y="23176"/>
                </a:moveTo>
                <a:lnTo>
                  <a:pt x="296658" y="23176"/>
                </a:lnTo>
                <a:lnTo>
                  <a:pt x="296658" y="32447"/>
                </a:lnTo>
                <a:lnTo>
                  <a:pt x="324469" y="32447"/>
                </a:lnTo>
                <a:lnTo>
                  <a:pt x="324469" y="23176"/>
                </a:lnTo>
                <a:close/>
              </a:path>
              <a:path w="612775" h="55879">
                <a:moveTo>
                  <a:pt x="287387" y="23176"/>
                </a:moveTo>
                <a:lnTo>
                  <a:pt x="259576" y="23176"/>
                </a:lnTo>
                <a:lnTo>
                  <a:pt x="259576" y="32447"/>
                </a:lnTo>
                <a:lnTo>
                  <a:pt x="287387" y="32447"/>
                </a:lnTo>
                <a:lnTo>
                  <a:pt x="287387" y="23176"/>
                </a:lnTo>
                <a:close/>
              </a:path>
              <a:path w="612775" h="55879">
                <a:moveTo>
                  <a:pt x="250305" y="23176"/>
                </a:moveTo>
                <a:lnTo>
                  <a:pt x="222493" y="23176"/>
                </a:lnTo>
                <a:lnTo>
                  <a:pt x="222493" y="32447"/>
                </a:lnTo>
                <a:lnTo>
                  <a:pt x="250305" y="32447"/>
                </a:lnTo>
                <a:lnTo>
                  <a:pt x="250305" y="23176"/>
                </a:lnTo>
                <a:close/>
              </a:path>
              <a:path w="612775" h="55879">
                <a:moveTo>
                  <a:pt x="213222" y="23176"/>
                </a:moveTo>
                <a:lnTo>
                  <a:pt x="185411" y="23176"/>
                </a:lnTo>
                <a:lnTo>
                  <a:pt x="185411" y="32447"/>
                </a:lnTo>
                <a:lnTo>
                  <a:pt x="213222" y="32447"/>
                </a:lnTo>
                <a:lnTo>
                  <a:pt x="213222" y="23176"/>
                </a:lnTo>
                <a:close/>
              </a:path>
              <a:path w="612775" h="55879">
                <a:moveTo>
                  <a:pt x="176141" y="23176"/>
                </a:moveTo>
                <a:lnTo>
                  <a:pt x="148329" y="23176"/>
                </a:lnTo>
                <a:lnTo>
                  <a:pt x="148329" y="32447"/>
                </a:lnTo>
                <a:lnTo>
                  <a:pt x="176141" y="32447"/>
                </a:lnTo>
                <a:lnTo>
                  <a:pt x="176141" y="23176"/>
                </a:lnTo>
                <a:close/>
              </a:path>
              <a:path w="612775" h="55879">
                <a:moveTo>
                  <a:pt x="139058" y="23176"/>
                </a:moveTo>
                <a:lnTo>
                  <a:pt x="111246" y="23176"/>
                </a:lnTo>
                <a:lnTo>
                  <a:pt x="111246" y="32447"/>
                </a:lnTo>
                <a:lnTo>
                  <a:pt x="139058" y="32447"/>
                </a:lnTo>
                <a:lnTo>
                  <a:pt x="139058" y="23176"/>
                </a:lnTo>
                <a:close/>
              </a:path>
              <a:path w="612775" h="55879">
                <a:moveTo>
                  <a:pt x="101975" y="23176"/>
                </a:moveTo>
                <a:lnTo>
                  <a:pt x="74164" y="23176"/>
                </a:lnTo>
                <a:lnTo>
                  <a:pt x="74164" y="32447"/>
                </a:lnTo>
                <a:lnTo>
                  <a:pt x="101975" y="32447"/>
                </a:lnTo>
                <a:lnTo>
                  <a:pt x="101975" y="23176"/>
                </a:lnTo>
                <a:close/>
              </a:path>
              <a:path w="612775" h="55879">
                <a:moveTo>
                  <a:pt x="64894" y="23176"/>
                </a:moveTo>
                <a:lnTo>
                  <a:pt x="37082" y="23176"/>
                </a:lnTo>
                <a:lnTo>
                  <a:pt x="37082" y="32447"/>
                </a:lnTo>
                <a:lnTo>
                  <a:pt x="64894" y="32447"/>
                </a:lnTo>
                <a:lnTo>
                  <a:pt x="64894" y="23176"/>
                </a:lnTo>
                <a:close/>
              </a:path>
              <a:path w="612775" h="55879">
                <a:moveTo>
                  <a:pt x="27811" y="23176"/>
                </a:moveTo>
                <a:lnTo>
                  <a:pt x="0" y="23176"/>
                </a:lnTo>
                <a:lnTo>
                  <a:pt x="0" y="32447"/>
                </a:lnTo>
                <a:lnTo>
                  <a:pt x="27811" y="32447"/>
                </a:lnTo>
                <a:lnTo>
                  <a:pt x="27811" y="23176"/>
                </a:lnTo>
                <a:close/>
              </a:path>
              <a:path w="612775" h="55879">
                <a:moveTo>
                  <a:pt x="556752" y="0"/>
                </a:moveTo>
                <a:lnTo>
                  <a:pt x="556752" y="23176"/>
                </a:lnTo>
                <a:lnTo>
                  <a:pt x="556234" y="23176"/>
                </a:lnTo>
                <a:lnTo>
                  <a:pt x="556234" y="32447"/>
                </a:lnTo>
                <a:lnTo>
                  <a:pt x="556752" y="32447"/>
                </a:lnTo>
                <a:lnTo>
                  <a:pt x="556752" y="55623"/>
                </a:lnTo>
                <a:lnTo>
                  <a:pt x="612376" y="27811"/>
                </a:lnTo>
                <a:lnTo>
                  <a:pt x="556752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38126" y="5715715"/>
            <a:ext cx="614045" cy="309880"/>
          </a:xfrm>
          <a:custGeom>
            <a:avLst/>
            <a:gdLst/>
            <a:ahLst/>
            <a:cxnLst/>
            <a:rect l="l" t="t" r="r" b="b"/>
            <a:pathLst>
              <a:path w="614045" h="309879">
                <a:moveTo>
                  <a:pt x="551802" y="0"/>
                </a:moveTo>
                <a:lnTo>
                  <a:pt x="576638" y="49764"/>
                </a:lnTo>
                <a:lnTo>
                  <a:pt x="613989" y="46"/>
                </a:lnTo>
                <a:lnTo>
                  <a:pt x="551802" y="0"/>
                </a:lnTo>
                <a:close/>
              </a:path>
              <a:path w="614045" h="309879">
                <a:moveTo>
                  <a:pt x="555751" y="23927"/>
                </a:moveTo>
                <a:lnTo>
                  <a:pt x="530870" y="36349"/>
                </a:lnTo>
                <a:lnTo>
                  <a:pt x="535014" y="44646"/>
                </a:lnTo>
                <a:lnTo>
                  <a:pt x="559896" y="32224"/>
                </a:lnTo>
                <a:lnTo>
                  <a:pt x="555751" y="23927"/>
                </a:lnTo>
                <a:close/>
              </a:path>
              <a:path w="614045" h="309879">
                <a:moveTo>
                  <a:pt x="522571" y="40484"/>
                </a:moveTo>
                <a:lnTo>
                  <a:pt x="497690" y="52907"/>
                </a:lnTo>
                <a:lnTo>
                  <a:pt x="501834" y="61204"/>
                </a:lnTo>
                <a:lnTo>
                  <a:pt x="526715" y="48781"/>
                </a:lnTo>
                <a:lnTo>
                  <a:pt x="522571" y="40484"/>
                </a:lnTo>
                <a:close/>
              </a:path>
              <a:path w="614045" h="309879">
                <a:moveTo>
                  <a:pt x="489393" y="57051"/>
                </a:moveTo>
                <a:lnTo>
                  <a:pt x="464511" y="69473"/>
                </a:lnTo>
                <a:lnTo>
                  <a:pt x="468655" y="77761"/>
                </a:lnTo>
                <a:lnTo>
                  <a:pt x="493537" y="65348"/>
                </a:lnTo>
                <a:lnTo>
                  <a:pt x="489393" y="57051"/>
                </a:lnTo>
                <a:close/>
              </a:path>
              <a:path w="614045" h="309879">
                <a:moveTo>
                  <a:pt x="456214" y="73608"/>
                </a:moveTo>
                <a:lnTo>
                  <a:pt x="431331" y="86030"/>
                </a:lnTo>
                <a:lnTo>
                  <a:pt x="435475" y="94327"/>
                </a:lnTo>
                <a:lnTo>
                  <a:pt x="460357" y="81905"/>
                </a:lnTo>
                <a:lnTo>
                  <a:pt x="456214" y="73608"/>
                </a:lnTo>
                <a:close/>
              </a:path>
              <a:path w="614045" h="309879">
                <a:moveTo>
                  <a:pt x="423034" y="90165"/>
                </a:moveTo>
                <a:lnTo>
                  <a:pt x="398152" y="102588"/>
                </a:lnTo>
                <a:lnTo>
                  <a:pt x="402296" y="110885"/>
                </a:lnTo>
                <a:lnTo>
                  <a:pt x="427178" y="98462"/>
                </a:lnTo>
                <a:lnTo>
                  <a:pt x="423034" y="90165"/>
                </a:lnTo>
                <a:close/>
              </a:path>
              <a:path w="614045" h="309879">
                <a:moveTo>
                  <a:pt x="389855" y="106731"/>
                </a:moveTo>
                <a:lnTo>
                  <a:pt x="364972" y="119145"/>
                </a:lnTo>
                <a:lnTo>
                  <a:pt x="369116" y="127442"/>
                </a:lnTo>
                <a:lnTo>
                  <a:pt x="393998" y="115019"/>
                </a:lnTo>
                <a:lnTo>
                  <a:pt x="389855" y="106731"/>
                </a:lnTo>
                <a:close/>
              </a:path>
              <a:path w="614045" h="309879">
                <a:moveTo>
                  <a:pt x="356675" y="123289"/>
                </a:moveTo>
                <a:lnTo>
                  <a:pt x="331793" y="135711"/>
                </a:lnTo>
                <a:lnTo>
                  <a:pt x="335937" y="144008"/>
                </a:lnTo>
                <a:lnTo>
                  <a:pt x="360819" y="131586"/>
                </a:lnTo>
                <a:lnTo>
                  <a:pt x="356675" y="123289"/>
                </a:lnTo>
                <a:close/>
              </a:path>
              <a:path w="614045" h="309879">
                <a:moveTo>
                  <a:pt x="323496" y="139846"/>
                </a:moveTo>
                <a:lnTo>
                  <a:pt x="298613" y="152269"/>
                </a:lnTo>
                <a:lnTo>
                  <a:pt x="302757" y="160566"/>
                </a:lnTo>
                <a:lnTo>
                  <a:pt x="327639" y="148143"/>
                </a:lnTo>
                <a:lnTo>
                  <a:pt x="323496" y="139846"/>
                </a:lnTo>
                <a:close/>
              </a:path>
              <a:path w="614045" h="309879">
                <a:moveTo>
                  <a:pt x="290316" y="156412"/>
                </a:moveTo>
                <a:lnTo>
                  <a:pt x="265435" y="168826"/>
                </a:lnTo>
                <a:lnTo>
                  <a:pt x="269579" y="177123"/>
                </a:lnTo>
                <a:lnTo>
                  <a:pt x="294460" y="164700"/>
                </a:lnTo>
                <a:lnTo>
                  <a:pt x="290316" y="156412"/>
                </a:lnTo>
                <a:close/>
              </a:path>
              <a:path w="614045" h="309879">
                <a:moveTo>
                  <a:pt x="257138" y="172970"/>
                </a:moveTo>
                <a:lnTo>
                  <a:pt x="232255" y="185392"/>
                </a:lnTo>
                <a:lnTo>
                  <a:pt x="236399" y="193680"/>
                </a:lnTo>
                <a:lnTo>
                  <a:pt x="261282" y="181267"/>
                </a:lnTo>
                <a:lnTo>
                  <a:pt x="257138" y="172970"/>
                </a:lnTo>
                <a:close/>
              </a:path>
              <a:path w="614045" h="309879">
                <a:moveTo>
                  <a:pt x="223958" y="189527"/>
                </a:moveTo>
                <a:lnTo>
                  <a:pt x="199076" y="201949"/>
                </a:lnTo>
                <a:lnTo>
                  <a:pt x="203220" y="210247"/>
                </a:lnTo>
                <a:lnTo>
                  <a:pt x="228102" y="197824"/>
                </a:lnTo>
                <a:lnTo>
                  <a:pt x="223958" y="189527"/>
                </a:lnTo>
                <a:close/>
              </a:path>
              <a:path w="614045" h="309879">
                <a:moveTo>
                  <a:pt x="190779" y="206093"/>
                </a:moveTo>
                <a:lnTo>
                  <a:pt x="165896" y="218507"/>
                </a:lnTo>
                <a:lnTo>
                  <a:pt x="170040" y="226804"/>
                </a:lnTo>
                <a:lnTo>
                  <a:pt x="194923" y="214381"/>
                </a:lnTo>
                <a:lnTo>
                  <a:pt x="190779" y="206093"/>
                </a:lnTo>
                <a:close/>
              </a:path>
              <a:path w="614045" h="309879">
                <a:moveTo>
                  <a:pt x="157608" y="222651"/>
                </a:moveTo>
                <a:lnTo>
                  <a:pt x="132717" y="235073"/>
                </a:lnTo>
                <a:lnTo>
                  <a:pt x="136861" y="243361"/>
                </a:lnTo>
                <a:lnTo>
                  <a:pt x="161743" y="230948"/>
                </a:lnTo>
                <a:lnTo>
                  <a:pt x="157608" y="222651"/>
                </a:lnTo>
                <a:close/>
              </a:path>
              <a:path w="614045" h="309879">
                <a:moveTo>
                  <a:pt x="124429" y="239208"/>
                </a:moveTo>
                <a:lnTo>
                  <a:pt x="99537" y="251630"/>
                </a:lnTo>
                <a:lnTo>
                  <a:pt x="103681" y="259928"/>
                </a:lnTo>
                <a:lnTo>
                  <a:pt x="128564" y="247505"/>
                </a:lnTo>
                <a:lnTo>
                  <a:pt x="124429" y="239208"/>
                </a:lnTo>
                <a:close/>
              </a:path>
              <a:path w="614045" h="309879">
                <a:moveTo>
                  <a:pt x="91249" y="255774"/>
                </a:moveTo>
                <a:lnTo>
                  <a:pt x="66358" y="268188"/>
                </a:lnTo>
                <a:lnTo>
                  <a:pt x="70502" y="276485"/>
                </a:lnTo>
                <a:lnTo>
                  <a:pt x="95384" y="264062"/>
                </a:lnTo>
                <a:lnTo>
                  <a:pt x="91249" y="255774"/>
                </a:lnTo>
                <a:close/>
              </a:path>
              <a:path w="614045" h="309879">
                <a:moveTo>
                  <a:pt x="58070" y="272332"/>
                </a:moveTo>
                <a:lnTo>
                  <a:pt x="33178" y="284754"/>
                </a:lnTo>
                <a:lnTo>
                  <a:pt x="37322" y="293042"/>
                </a:lnTo>
                <a:lnTo>
                  <a:pt x="62205" y="280629"/>
                </a:lnTo>
                <a:lnTo>
                  <a:pt x="58070" y="272332"/>
                </a:lnTo>
                <a:close/>
              </a:path>
              <a:path w="614045" h="309879">
                <a:moveTo>
                  <a:pt x="24890" y="288889"/>
                </a:moveTo>
                <a:lnTo>
                  <a:pt x="0" y="301311"/>
                </a:lnTo>
                <a:lnTo>
                  <a:pt x="4144" y="309609"/>
                </a:lnTo>
                <a:lnTo>
                  <a:pt x="29025" y="297186"/>
                </a:lnTo>
                <a:lnTo>
                  <a:pt x="24890" y="288889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92729" y="5915441"/>
            <a:ext cx="41529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0" dirty="0">
                <a:solidFill>
                  <a:srgbClr val="010202"/>
                </a:solidFill>
                <a:latin typeface="Times New Roman"/>
                <a:cs typeface="Times New Roman"/>
              </a:rPr>
              <a:t>item</a:t>
            </a:r>
            <a:r>
              <a:rPr sz="1300" spc="-60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1300" i="1" dirty="0">
                <a:solidFill>
                  <a:srgbClr val="010202"/>
                </a:solidFill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36394" y="4983387"/>
            <a:ext cx="324485" cy="1085215"/>
          </a:xfrm>
          <a:custGeom>
            <a:avLst/>
            <a:gdLst/>
            <a:ahLst/>
            <a:cxnLst/>
            <a:rect l="l" t="t" r="r" b="b"/>
            <a:pathLst>
              <a:path w="324485" h="1085214">
                <a:moveTo>
                  <a:pt x="324469" y="1084656"/>
                </a:moveTo>
                <a:lnTo>
                  <a:pt x="261320" y="1082531"/>
                </a:lnTo>
                <a:lnTo>
                  <a:pt x="209752" y="1076735"/>
                </a:lnTo>
                <a:lnTo>
                  <a:pt x="174984" y="1068139"/>
                </a:lnTo>
                <a:lnTo>
                  <a:pt x="162234" y="1057613"/>
                </a:lnTo>
                <a:lnTo>
                  <a:pt x="162234" y="569361"/>
                </a:lnTo>
                <a:lnTo>
                  <a:pt x="149485" y="558840"/>
                </a:lnTo>
                <a:lnTo>
                  <a:pt x="114717" y="550247"/>
                </a:lnTo>
                <a:lnTo>
                  <a:pt x="63149" y="544453"/>
                </a:lnTo>
                <a:lnTo>
                  <a:pt x="0" y="542328"/>
                </a:lnTo>
                <a:lnTo>
                  <a:pt x="63149" y="540202"/>
                </a:lnTo>
                <a:lnTo>
                  <a:pt x="114717" y="534407"/>
                </a:lnTo>
                <a:lnTo>
                  <a:pt x="149485" y="525811"/>
                </a:lnTo>
                <a:lnTo>
                  <a:pt x="162234" y="515285"/>
                </a:lnTo>
                <a:lnTo>
                  <a:pt x="162234" y="27032"/>
                </a:lnTo>
                <a:lnTo>
                  <a:pt x="174984" y="16508"/>
                </a:lnTo>
                <a:lnTo>
                  <a:pt x="209752" y="7915"/>
                </a:lnTo>
                <a:lnTo>
                  <a:pt x="261320" y="2123"/>
                </a:lnTo>
                <a:lnTo>
                  <a:pt x="324469" y="0"/>
                </a:lnTo>
              </a:path>
            </a:pathLst>
          </a:custGeom>
          <a:ln w="46352">
            <a:solidFill>
              <a:srgbClr val="5C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82825" y="1905732"/>
            <a:ext cx="5104030" cy="430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7172" y="6190822"/>
            <a:ext cx="11139805" cy="617855"/>
          </a:xfrm>
          <a:custGeom>
            <a:avLst/>
            <a:gdLst/>
            <a:ahLst/>
            <a:cxnLst/>
            <a:rect l="l" t="t" r="r" b="b"/>
            <a:pathLst>
              <a:path w="11139805" h="617854">
                <a:moveTo>
                  <a:pt x="0" y="617732"/>
                </a:moveTo>
                <a:lnTo>
                  <a:pt x="11139683" y="617732"/>
                </a:lnTo>
                <a:lnTo>
                  <a:pt x="11139683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25912" y="6275323"/>
            <a:ext cx="3295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Zheng L, Noroozi V,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Yu P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S. Joint deep modeling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us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775425" y="5952202"/>
            <a:ext cx="5026025" cy="529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0"/>
              </a:lnSpc>
            </a:pPr>
            <a:r>
              <a:rPr sz="1300" spc="0" dirty="0">
                <a:solidFill>
                  <a:srgbClr val="010202"/>
                </a:solidFill>
                <a:latin typeface="Times New Roman"/>
                <a:cs typeface="Times New Roman"/>
              </a:rPr>
              <a:t>item review</a:t>
            </a:r>
            <a:r>
              <a:rPr sz="1300" spc="-90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010202"/>
                </a:solidFill>
                <a:latin typeface="Times New Roman"/>
                <a:cs typeface="Times New Roman"/>
              </a:rPr>
              <a:t>doc</a:t>
            </a:r>
            <a:endParaRPr sz="1300">
              <a:latin typeface="Times New Roman"/>
              <a:cs typeface="Times New Roman"/>
            </a:endParaRPr>
          </a:p>
          <a:p>
            <a:pPr marL="33020">
              <a:lnSpc>
                <a:spcPct val="100000"/>
              </a:lnSpc>
              <a:spcBef>
                <a:spcPts val="121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ers and items using reviews for recommendation,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Tenth</a:t>
            </a:r>
            <a:r>
              <a:rPr sz="1200" spc="8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ACM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823156" y="6275323"/>
            <a:ext cx="2548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International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Web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Search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851374" y="1927942"/>
            <a:ext cx="2028825" cy="3744595"/>
          </a:xfrm>
          <a:custGeom>
            <a:avLst/>
            <a:gdLst/>
            <a:ahLst/>
            <a:cxnLst/>
            <a:rect l="l" t="t" r="r" b="b"/>
            <a:pathLst>
              <a:path w="2028825" h="3744595">
                <a:moveTo>
                  <a:pt x="0" y="0"/>
                </a:moveTo>
                <a:lnTo>
                  <a:pt x="2028746" y="0"/>
                </a:lnTo>
                <a:lnTo>
                  <a:pt x="2028746" y="3743987"/>
                </a:lnTo>
                <a:lnTo>
                  <a:pt x="0" y="37439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938593" y="1921319"/>
            <a:ext cx="2028825" cy="3744595"/>
          </a:xfrm>
          <a:custGeom>
            <a:avLst/>
            <a:gdLst/>
            <a:ahLst/>
            <a:cxnLst/>
            <a:rect l="l" t="t" r="r" b="b"/>
            <a:pathLst>
              <a:path w="2028825" h="3744595">
                <a:moveTo>
                  <a:pt x="0" y="0"/>
                </a:moveTo>
                <a:lnTo>
                  <a:pt x="2028746" y="0"/>
                </a:lnTo>
                <a:lnTo>
                  <a:pt x="2028746" y="3743987"/>
                </a:lnTo>
                <a:lnTo>
                  <a:pt x="0" y="37439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8200" y="4066092"/>
            <a:ext cx="2145030" cy="85725"/>
          </a:xfrm>
          <a:custGeom>
            <a:avLst/>
            <a:gdLst/>
            <a:ahLst/>
            <a:cxnLst/>
            <a:rect l="l" t="t" r="r" b="b"/>
            <a:pathLst>
              <a:path w="2145029" h="85725">
                <a:moveTo>
                  <a:pt x="2058974" y="57149"/>
                </a:moveTo>
                <a:lnTo>
                  <a:pt x="2058974" y="85725"/>
                </a:lnTo>
                <a:lnTo>
                  <a:pt x="2116124" y="57150"/>
                </a:lnTo>
                <a:lnTo>
                  <a:pt x="2058974" y="57149"/>
                </a:lnTo>
                <a:close/>
              </a:path>
              <a:path w="2145029" h="85725">
                <a:moveTo>
                  <a:pt x="2058974" y="28574"/>
                </a:moveTo>
                <a:lnTo>
                  <a:pt x="2058974" y="57149"/>
                </a:lnTo>
                <a:lnTo>
                  <a:pt x="2073261" y="57150"/>
                </a:lnTo>
                <a:lnTo>
                  <a:pt x="2073261" y="28575"/>
                </a:lnTo>
                <a:lnTo>
                  <a:pt x="2058974" y="28574"/>
                </a:lnTo>
                <a:close/>
              </a:path>
              <a:path w="2145029" h="85725">
                <a:moveTo>
                  <a:pt x="2058974" y="0"/>
                </a:moveTo>
                <a:lnTo>
                  <a:pt x="2058974" y="28574"/>
                </a:lnTo>
                <a:lnTo>
                  <a:pt x="2073261" y="28575"/>
                </a:lnTo>
                <a:lnTo>
                  <a:pt x="2073261" y="57150"/>
                </a:lnTo>
                <a:lnTo>
                  <a:pt x="2116127" y="57148"/>
                </a:lnTo>
                <a:lnTo>
                  <a:pt x="2144699" y="42862"/>
                </a:lnTo>
                <a:lnTo>
                  <a:pt x="2058974" y="0"/>
                </a:lnTo>
                <a:close/>
              </a:path>
              <a:path w="2145029" h="85725">
                <a:moveTo>
                  <a:pt x="0" y="28573"/>
                </a:moveTo>
                <a:lnTo>
                  <a:pt x="0" y="57148"/>
                </a:lnTo>
                <a:lnTo>
                  <a:pt x="2058974" y="57149"/>
                </a:lnTo>
                <a:lnTo>
                  <a:pt x="205897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44325" y="4306022"/>
            <a:ext cx="4311015" cy="1245235"/>
          </a:xfrm>
          <a:custGeom>
            <a:avLst/>
            <a:gdLst/>
            <a:ahLst/>
            <a:cxnLst/>
            <a:rect l="l" t="t" r="r" b="b"/>
            <a:pathLst>
              <a:path w="4311015" h="1245235">
                <a:moveTo>
                  <a:pt x="4224452" y="27504"/>
                </a:moveTo>
                <a:lnTo>
                  <a:pt x="0" y="1217594"/>
                </a:lnTo>
                <a:lnTo>
                  <a:pt x="7748" y="1245099"/>
                </a:lnTo>
                <a:lnTo>
                  <a:pt x="4232200" y="55008"/>
                </a:lnTo>
                <a:lnTo>
                  <a:pt x="4224452" y="27504"/>
                </a:lnTo>
                <a:close/>
              </a:path>
              <a:path w="4311015" h="1245235">
                <a:moveTo>
                  <a:pt x="4304667" y="23627"/>
                </a:moveTo>
                <a:lnTo>
                  <a:pt x="4238216" y="23627"/>
                </a:lnTo>
                <a:lnTo>
                  <a:pt x="4245963" y="51131"/>
                </a:lnTo>
                <a:lnTo>
                  <a:pt x="4232200" y="55008"/>
                </a:lnTo>
                <a:lnTo>
                  <a:pt x="4239949" y="82513"/>
                </a:lnTo>
                <a:lnTo>
                  <a:pt x="4304667" y="23627"/>
                </a:lnTo>
                <a:close/>
              </a:path>
              <a:path w="4311015" h="1245235">
                <a:moveTo>
                  <a:pt x="4238216" y="23627"/>
                </a:moveTo>
                <a:lnTo>
                  <a:pt x="4224452" y="27504"/>
                </a:lnTo>
                <a:lnTo>
                  <a:pt x="4232200" y="55008"/>
                </a:lnTo>
                <a:lnTo>
                  <a:pt x="4245963" y="51131"/>
                </a:lnTo>
                <a:lnTo>
                  <a:pt x="4238216" y="23627"/>
                </a:lnTo>
                <a:close/>
              </a:path>
              <a:path w="4311015" h="1245235">
                <a:moveTo>
                  <a:pt x="4216703" y="0"/>
                </a:moveTo>
                <a:lnTo>
                  <a:pt x="4224452" y="27504"/>
                </a:lnTo>
                <a:lnTo>
                  <a:pt x="4238216" y="23627"/>
                </a:lnTo>
                <a:lnTo>
                  <a:pt x="4304667" y="23627"/>
                </a:lnTo>
                <a:lnTo>
                  <a:pt x="4310839" y="18011"/>
                </a:lnTo>
                <a:lnTo>
                  <a:pt x="4216703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16478" y="1420280"/>
            <a:ext cx="4810760" cy="4419600"/>
          </a:xfrm>
          <a:custGeom>
            <a:avLst/>
            <a:gdLst/>
            <a:ahLst/>
            <a:cxnLst/>
            <a:rect l="l" t="t" r="r" b="b"/>
            <a:pathLst>
              <a:path w="4810759" h="4419600">
                <a:moveTo>
                  <a:pt x="0" y="4419526"/>
                </a:moveTo>
                <a:lnTo>
                  <a:pt x="4810285" y="4419526"/>
                </a:lnTo>
                <a:lnTo>
                  <a:pt x="4810285" y="0"/>
                </a:lnTo>
                <a:lnTo>
                  <a:pt x="0" y="0"/>
                </a:lnTo>
                <a:lnTo>
                  <a:pt x="0" y="44195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85690" y="3514123"/>
            <a:ext cx="1911350" cy="1019175"/>
          </a:xfrm>
          <a:custGeom>
            <a:avLst/>
            <a:gdLst/>
            <a:ahLst/>
            <a:cxnLst/>
            <a:rect l="l" t="t" r="r" b="b"/>
            <a:pathLst>
              <a:path w="1911350" h="1019175">
                <a:moveTo>
                  <a:pt x="1741035" y="0"/>
                </a:moveTo>
                <a:lnTo>
                  <a:pt x="169859" y="0"/>
                </a:lnTo>
                <a:lnTo>
                  <a:pt x="124704" y="6067"/>
                </a:lnTo>
                <a:lnTo>
                  <a:pt x="84128" y="23190"/>
                </a:lnTo>
                <a:lnTo>
                  <a:pt x="49750" y="49750"/>
                </a:lnTo>
                <a:lnTo>
                  <a:pt x="23190" y="84128"/>
                </a:lnTo>
                <a:lnTo>
                  <a:pt x="6067" y="124704"/>
                </a:lnTo>
                <a:lnTo>
                  <a:pt x="0" y="169859"/>
                </a:lnTo>
                <a:lnTo>
                  <a:pt x="0" y="849280"/>
                </a:lnTo>
                <a:lnTo>
                  <a:pt x="6067" y="894435"/>
                </a:lnTo>
                <a:lnTo>
                  <a:pt x="23190" y="935011"/>
                </a:lnTo>
                <a:lnTo>
                  <a:pt x="49750" y="969388"/>
                </a:lnTo>
                <a:lnTo>
                  <a:pt x="84128" y="995948"/>
                </a:lnTo>
                <a:lnTo>
                  <a:pt x="124704" y="1013071"/>
                </a:lnTo>
                <a:lnTo>
                  <a:pt x="169859" y="1019139"/>
                </a:lnTo>
                <a:lnTo>
                  <a:pt x="1741035" y="1019139"/>
                </a:lnTo>
                <a:lnTo>
                  <a:pt x="1786190" y="1013071"/>
                </a:lnTo>
                <a:lnTo>
                  <a:pt x="1826766" y="995948"/>
                </a:lnTo>
                <a:lnTo>
                  <a:pt x="1861144" y="969388"/>
                </a:lnTo>
                <a:lnTo>
                  <a:pt x="1887704" y="935011"/>
                </a:lnTo>
                <a:lnTo>
                  <a:pt x="1904827" y="894435"/>
                </a:lnTo>
                <a:lnTo>
                  <a:pt x="1910895" y="849280"/>
                </a:lnTo>
                <a:lnTo>
                  <a:pt x="1910895" y="169859"/>
                </a:lnTo>
                <a:lnTo>
                  <a:pt x="1904827" y="124704"/>
                </a:lnTo>
                <a:lnTo>
                  <a:pt x="1887704" y="84128"/>
                </a:lnTo>
                <a:lnTo>
                  <a:pt x="1861144" y="49750"/>
                </a:lnTo>
                <a:lnTo>
                  <a:pt x="1826766" y="23190"/>
                </a:lnTo>
                <a:lnTo>
                  <a:pt x="1786190" y="6067"/>
                </a:lnTo>
                <a:lnTo>
                  <a:pt x="1741035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85690" y="3514123"/>
            <a:ext cx="1911350" cy="1019175"/>
          </a:xfrm>
          <a:custGeom>
            <a:avLst/>
            <a:gdLst/>
            <a:ahLst/>
            <a:cxnLst/>
            <a:rect l="l" t="t" r="r" b="b"/>
            <a:pathLst>
              <a:path w="1911350" h="1019175">
                <a:moveTo>
                  <a:pt x="0" y="169859"/>
                </a:moveTo>
                <a:lnTo>
                  <a:pt x="6067" y="124704"/>
                </a:lnTo>
                <a:lnTo>
                  <a:pt x="23190" y="84128"/>
                </a:lnTo>
                <a:lnTo>
                  <a:pt x="49750" y="49750"/>
                </a:lnTo>
                <a:lnTo>
                  <a:pt x="84128" y="23190"/>
                </a:lnTo>
                <a:lnTo>
                  <a:pt x="124704" y="6067"/>
                </a:lnTo>
                <a:lnTo>
                  <a:pt x="169859" y="0"/>
                </a:lnTo>
                <a:lnTo>
                  <a:pt x="1741036" y="0"/>
                </a:lnTo>
                <a:lnTo>
                  <a:pt x="1786191" y="6067"/>
                </a:lnTo>
                <a:lnTo>
                  <a:pt x="1826766" y="23190"/>
                </a:lnTo>
                <a:lnTo>
                  <a:pt x="1861144" y="49750"/>
                </a:lnTo>
                <a:lnTo>
                  <a:pt x="1887704" y="84128"/>
                </a:lnTo>
                <a:lnTo>
                  <a:pt x="1904827" y="124704"/>
                </a:lnTo>
                <a:lnTo>
                  <a:pt x="1910895" y="169859"/>
                </a:lnTo>
                <a:lnTo>
                  <a:pt x="1910895" y="849280"/>
                </a:lnTo>
                <a:lnTo>
                  <a:pt x="1904827" y="894435"/>
                </a:lnTo>
                <a:lnTo>
                  <a:pt x="1887704" y="935011"/>
                </a:lnTo>
                <a:lnTo>
                  <a:pt x="1861144" y="969389"/>
                </a:lnTo>
                <a:lnTo>
                  <a:pt x="1826766" y="995949"/>
                </a:lnTo>
                <a:lnTo>
                  <a:pt x="1786191" y="1013072"/>
                </a:lnTo>
                <a:lnTo>
                  <a:pt x="1741036" y="1019140"/>
                </a:lnTo>
                <a:lnTo>
                  <a:pt x="169859" y="1019140"/>
                </a:lnTo>
                <a:lnTo>
                  <a:pt x="124704" y="1013072"/>
                </a:lnTo>
                <a:lnTo>
                  <a:pt x="84128" y="995949"/>
                </a:lnTo>
                <a:lnTo>
                  <a:pt x="49750" y="969389"/>
                </a:lnTo>
                <a:lnTo>
                  <a:pt x="23190" y="935011"/>
                </a:lnTo>
                <a:lnTo>
                  <a:pt x="6067" y="894435"/>
                </a:lnTo>
                <a:lnTo>
                  <a:pt x="0" y="849280"/>
                </a:lnTo>
                <a:lnTo>
                  <a:pt x="0" y="1698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756925" y="3724147"/>
            <a:ext cx="136842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0029" marR="5080" indent="-227965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FFFFFF"/>
                </a:solidFill>
                <a:latin typeface="等线"/>
                <a:cs typeface="等线"/>
              </a:rPr>
              <a:t>Fa</a:t>
            </a:r>
            <a:r>
              <a:rPr sz="1800" b="1" dirty="0">
                <a:solidFill>
                  <a:srgbClr val="FFFFFF"/>
                </a:solidFill>
                <a:latin typeface="等线"/>
                <a:cs typeface="等线"/>
              </a:rPr>
              <a:t>c</a:t>
            </a:r>
            <a:r>
              <a:rPr sz="1800" b="1" spc="-5" dirty="0">
                <a:solidFill>
                  <a:srgbClr val="FFFFFF"/>
                </a:solidFill>
                <a:latin typeface="等线"/>
                <a:cs typeface="等线"/>
              </a:rPr>
              <a:t>tor</a:t>
            </a:r>
            <a:r>
              <a:rPr sz="1800" b="1" spc="0" dirty="0">
                <a:solidFill>
                  <a:srgbClr val="FFFFFF"/>
                </a:solidFill>
                <a:latin typeface="等线"/>
                <a:cs typeface="等线"/>
              </a:rPr>
              <a:t>i</a:t>
            </a:r>
            <a:r>
              <a:rPr sz="1800" b="1" dirty="0">
                <a:solidFill>
                  <a:srgbClr val="FFFFFF"/>
                </a:solidFill>
                <a:latin typeface="等线"/>
                <a:cs typeface="等线"/>
              </a:rPr>
              <a:t>z</a:t>
            </a:r>
            <a:r>
              <a:rPr sz="1800" b="1" spc="-5" dirty="0">
                <a:solidFill>
                  <a:srgbClr val="FFFFFF"/>
                </a:solidFill>
                <a:latin typeface="等线"/>
                <a:cs typeface="等线"/>
              </a:rPr>
              <a:t>at</a:t>
            </a:r>
            <a:r>
              <a:rPr sz="1800" b="1" dirty="0">
                <a:solidFill>
                  <a:srgbClr val="FFFFFF"/>
                </a:solidFill>
                <a:latin typeface="等线"/>
                <a:cs typeface="等线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等线"/>
                <a:cs typeface="等线"/>
              </a:rPr>
              <a:t>o</a:t>
            </a:r>
            <a:r>
              <a:rPr sz="1800" b="1" dirty="0">
                <a:solidFill>
                  <a:srgbClr val="FFFFFF"/>
                </a:solidFill>
                <a:latin typeface="等线"/>
                <a:cs typeface="等线"/>
              </a:rPr>
              <a:t>n  </a:t>
            </a:r>
            <a:r>
              <a:rPr sz="1800" b="1" spc="-5" dirty="0">
                <a:solidFill>
                  <a:srgbClr val="FFFFFF"/>
                </a:solidFill>
                <a:latin typeface="等线"/>
                <a:cs typeface="等线"/>
              </a:rPr>
              <a:t>Machine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023735" y="1572350"/>
            <a:ext cx="1142931" cy="2780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023735" y="1572351"/>
            <a:ext cx="1143000" cy="278130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14"/>
              </a:lnSpc>
            </a:pPr>
            <a:r>
              <a:rPr sz="1800" dirty="0">
                <a:solidFill>
                  <a:srgbClr val="FFFFFF"/>
                </a:solidFill>
                <a:latin typeface="等线"/>
                <a:cs typeface="等线"/>
              </a:rPr>
              <a:t>t</a:t>
            </a:r>
            <a:r>
              <a:rPr sz="1800" baseline="-13888" dirty="0">
                <a:solidFill>
                  <a:srgbClr val="FFFFFF"/>
                </a:solidFill>
                <a:latin typeface="等线"/>
                <a:cs typeface="等线"/>
              </a:rPr>
              <a:t>u</a:t>
            </a:r>
            <a:endParaRPr sz="1800" baseline="-13888">
              <a:latin typeface="等线"/>
              <a:cs typeface="等线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37061" y="2490652"/>
            <a:ext cx="2289223" cy="3091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34833" y="1984179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92654" y="295601"/>
                </a:moveTo>
                <a:lnTo>
                  <a:pt x="0" y="295601"/>
                </a:lnTo>
                <a:lnTo>
                  <a:pt x="146326" y="441928"/>
                </a:lnTo>
                <a:lnTo>
                  <a:pt x="292654" y="295601"/>
                </a:lnTo>
                <a:close/>
              </a:path>
              <a:path w="292735" h="441960">
                <a:moveTo>
                  <a:pt x="219490" y="0"/>
                </a:moveTo>
                <a:lnTo>
                  <a:pt x="73163" y="0"/>
                </a:lnTo>
                <a:lnTo>
                  <a:pt x="73163" y="295601"/>
                </a:lnTo>
                <a:lnTo>
                  <a:pt x="219490" y="295601"/>
                </a:lnTo>
                <a:lnTo>
                  <a:pt x="21949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34833" y="1984179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0" y="295600"/>
                </a:moveTo>
                <a:lnTo>
                  <a:pt x="73163" y="295600"/>
                </a:lnTo>
                <a:lnTo>
                  <a:pt x="73163" y="0"/>
                </a:lnTo>
                <a:lnTo>
                  <a:pt x="219491" y="0"/>
                </a:lnTo>
                <a:lnTo>
                  <a:pt x="219491" y="295600"/>
                </a:lnTo>
                <a:lnTo>
                  <a:pt x="292655" y="295600"/>
                </a:lnTo>
                <a:lnTo>
                  <a:pt x="146327" y="441928"/>
                </a:lnTo>
                <a:lnTo>
                  <a:pt x="0" y="29560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45645" y="1572229"/>
            <a:ext cx="1142931" cy="305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545645" y="1572229"/>
            <a:ext cx="1143000" cy="306070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140"/>
              </a:lnSpc>
            </a:pPr>
            <a:r>
              <a:rPr sz="1800" dirty="0">
                <a:solidFill>
                  <a:srgbClr val="FFFFFF"/>
                </a:solidFill>
                <a:latin typeface="等线"/>
                <a:cs typeface="等线"/>
              </a:rPr>
              <a:t>t</a:t>
            </a:r>
            <a:r>
              <a:rPr sz="1800" baseline="-13888" dirty="0">
                <a:solidFill>
                  <a:srgbClr val="FFFFFF"/>
                </a:solidFill>
                <a:latin typeface="等线"/>
                <a:cs typeface="等线"/>
              </a:rPr>
              <a:t>i</a:t>
            </a:r>
            <a:endParaRPr sz="1800" baseline="-13888">
              <a:latin typeface="等线"/>
              <a:cs typeface="等线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254704" y="2963873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92654" y="295600"/>
                </a:moveTo>
                <a:lnTo>
                  <a:pt x="0" y="295600"/>
                </a:lnTo>
                <a:lnTo>
                  <a:pt x="146326" y="441928"/>
                </a:lnTo>
                <a:lnTo>
                  <a:pt x="292654" y="295600"/>
                </a:lnTo>
                <a:close/>
              </a:path>
              <a:path w="292735" h="441960">
                <a:moveTo>
                  <a:pt x="219491" y="0"/>
                </a:moveTo>
                <a:lnTo>
                  <a:pt x="73163" y="0"/>
                </a:lnTo>
                <a:lnTo>
                  <a:pt x="73163" y="295600"/>
                </a:lnTo>
                <a:lnTo>
                  <a:pt x="219491" y="295600"/>
                </a:lnTo>
                <a:lnTo>
                  <a:pt x="21949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54704" y="2963873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0" y="295600"/>
                </a:moveTo>
                <a:lnTo>
                  <a:pt x="73163" y="295600"/>
                </a:lnTo>
                <a:lnTo>
                  <a:pt x="73163" y="0"/>
                </a:lnTo>
                <a:lnTo>
                  <a:pt x="219491" y="0"/>
                </a:lnTo>
                <a:lnTo>
                  <a:pt x="219491" y="295600"/>
                </a:lnTo>
                <a:lnTo>
                  <a:pt x="292655" y="295600"/>
                </a:lnTo>
                <a:lnTo>
                  <a:pt x="146327" y="441928"/>
                </a:lnTo>
                <a:lnTo>
                  <a:pt x="0" y="29560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26284" y="3737942"/>
            <a:ext cx="1663700" cy="571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88409" y="4942948"/>
            <a:ext cx="5048514" cy="15953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525912" y="6559984"/>
            <a:ext cx="261556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and Data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Mining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(WSDM),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2017: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425-434.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1351" y="1580006"/>
            <a:ext cx="5638799" cy="453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79499"/>
            <a:ext cx="7118350" cy="203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489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Transformational Neural Networks</a:t>
            </a:r>
            <a:r>
              <a:rPr sz="2800" spc="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(TransNet)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DeepCoNN performs well when target review is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available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Extends</a:t>
            </a:r>
            <a:r>
              <a:rPr sz="20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DeepCoNN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Exploits target reviews in</a:t>
            </a:r>
            <a:r>
              <a:rPr sz="2000" spc="-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training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984" y="3302508"/>
            <a:ext cx="21075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Target -&gt;</a:t>
            </a:r>
            <a:r>
              <a:rPr sz="2000" spc="-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Source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4025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 Text-based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6920" y="6080931"/>
            <a:ext cx="10497820" cy="617855"/>
          </a:xfrm>
          <a:custGeom>
            <a:avLst/>
            <a:gdLst/>
            <a:ahLst/>
            <a:cxnLst/>
            <a:rect l="l" t="t" r="r" b="b"/>
            <a:pathLst>
              <a:path w="10497820" h="617854">
                <a:moveTo>
                  <a:pt x="0" y="617732"/>
                </a:moveTo>
                <a:lnTo>
                  <a:pt x="10497450" y="617732"/>
                </a:lnTo>
                <a:lnTo>
                  <a:pt x="10497450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39899" y="4726254"/>
            <a:ext cx="1971039" cy="32512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1800" spc="-5" dirty="0">
                <a:solidFill>
                  <a:srgbClr val="FFFFFF"/>
                </a:solidFill>
                <a:latin typeface="等线"/>
                <a:cs typeface="等线"/>
              </a:rPr>
              <a:t>CNN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69940" y="5109266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19491" y="146326"/>
                </a:moveTo>
                <a:lnTo>
                  <a:pt x="73163" y="146326"/>
                </a:lnTo>
                <a:lnTo>
                  <a:pt x="73163" y="441928"/>
                </a:lnTo>
                <a:lnTo>
                  <a:pt x="219491" y="441928"/>
                </a:lnTo>
                <a:lnTo>
                  <a:pt x="219491" y="146326"/>
                </a:lnTo>
                <a:close/>
              </a:path>
              <a:path w="292735" h="441960">
                <a:moveTo>
                  <a:pt x="146326" y="0"/>
                </a:moveTo>
                <a:lnTo>
                  <a:pt x="0" y="146326"/>
                </a:lnTo>
                <a:lnTo>
                  <a:pt x="292654" y="146326"/>
                </a:lnTo>
                <a:lnTo>
                  <a:pt x="14632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69940" y="5109266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92655" y="146327"/>
                </a:moveTo>
                <a:lnTo>
                  <a:pt x="219491" y="146327"/>
                </a:lnTo>
                <a:lnTo>
                  <a:pt x="219491" y="441928"/>
                </a:lnTo>
                <a:lnTo>
                  <a:pt x="73163" y="441928"/>
                </a:lnTo>
                <a:lnTo>
                  <a:pt x="73163" y="146327"/>
                </a:lnTo>
                <a:lnTo>
                  <a:pt x="0" y="146327"/>
                </a:lnTo>
                <a:lnTo>
                  <a:pt x="146327" y="0"/>
                </a:lnTo>
                <a:lnTo>
                  <a:pt x="292655" y="14632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94024" y="5453751"/>
            <a:ext cx="1444625" cy="560070"/>
          </a:xfrm>
          <a:custGeom>
            <a:avLst/>
            <a:gdLst/>
            <a:ahLst/>
            <a:cxnLst/>
            <a:rect l="l" t="t" r="r" b="b"/>
            <a:pathLst>
              <a:path w="1444625" h="560070">
                <a:moveTo>
                  <a:pt x="722243" y="0"/>
                </a:moveTo>
                <a:lnTo>
                  <a:pt x="656505" y="1143"/>
                </a:lnTo>
                <a:lnTo>
                  <a:pt x="592419" y="4507"/>
                </a:lnTo>
                <a:lnTo>
                  <a:pt x="530242" y="9994"/>
                </a:lnTo>
                <a:lnTo>
                  <a:pt x="470229" y="17504"/>
                </a:lnTo>
                <a:lnTo>
                  <a:pt x="412634" y="26939"/>
                </a:lnTo>
                <a:lnTo>
                  <a:pt x="357713" y="38200"/>
                </a:lnTo>
                <a:lnTo>
                  <a:pt x="305720" y="51188"/>
                </a:lnTo>
                <a:lnTo>
                  <a:pt x="256911" y="65804"/>
                </a:lnTo>
                <a:lnTo>
                  <a:pt x="211540" y="81950"/>
                </a:lnTo>
                <a:lnTo>
                  <a:pt x="169862" y="99527"/>
                </a:lnTo>
                <a:lnTo>
                  <a:pt x="132133" y="118435"/>
                </a:lnTo>
                <a:lnTo>
                  <a:pt x="98607" y="138577"/>
                </a:lnTo>
                <a:lnTo>
                  <a:pt x="45185" y="182166"/>
                </a:lnTo>
                <a:lnTo>
                  <a:pt x="11636" y="229502"/>
                </a:lnTo>
                <a:lnTo>
                  <a:pt x="0" y="279796"/>
                </a:lnTo>
                <a:lnTo>
                  <a:pt x="2951" y="305263"/>
                </a:lnTo>
                <a:lnTo>
                  <a:pt x="25799" y="354177"/>
                </a:lnTo>
                <a:lnTo>
                  <a:pt x="69539" y="399739"/>
                </a:lnTo>
                <a:lnTo>
                  <a:pt x="132133" y="441157"/>
                </a:lnTo>
                <a:lnTo>
                  <a:pt x="169862" y="460066"/>
                </a:lnTo>
                <a:lnTo>
                  <a:pt x="211540" y="477642"/>
                </a:lnTo>
                <a:lnTo>
                  <a:pt x="256911" y="493788"/>
                </a:lnTo>
                <a:lnTo>
                  <a:pt x="305720" y="508405"/>
                </a:lnTo>
                <a:lnTo>
                  <a:pt x="357713" y="521393"/>
                </a:lnTo>
                <a:lnTo>
                  <a:pt x="412634" y="532653"/>
                </a:lnTo>
                <a:lnTo>
                  <a:pt x="470229" y="542088"/>
                </a:lnTo>
                <a:lnTo>
                  <a:pt x="530242" y="549599"/>
                </a:lnTo>
                <a:lnTo>
                  <a:pt x="592419" y="555085"/>
                </a:lnTo>
                <a:lnTo>
                  <a:pt x="656505" y="558450"/>
                </a:lnTo>
                <a:lnTo>
                  <a:pt x="722243" y="559593"/>
                </a:lnTo>
                <a:lnTo>
                  <a:pt x="787982" y="558450"/>
                </a:lnTo>
                <a:lnTo>
                  <a:pt x="852068" y="555085"/>
                </a:lnTo>
                <a:lnTo>
                  <a:pt x="914244" y="549599"/>
                </a:lnTo>
                <a:lnTo>
                  <a:pt x="974258" y="542088"/>
                </a:lnTo>
                <a:lnTo>
                  <a:pt x="1031852" y="532653"/>
                </a:lnTo>
                <a:lnTo>
                  <a:pt x="1086774" y="521393"/>
                </a:lnTo>
                <a:lnTo>
                  <a:pt x="1138767" y="508405"/>
                </a:lnTo>
                <a:lnTo>
                  <a:pt x="1187576" y="493788"/>
                </a:lnTo>
                <a:lnTo>
                  <a:pt x="1232947" y="477642"/>
                </a:lnTo>
                <a:lnTo>
                  <a:pt x="1274625" y="460066"/>
                </a:lnTo>
                <a:lnTo>
                  <a:pt x="1312354" y="441157"/>
                </a:lnTo>
                <a:lnTo>
                  <a:pt x="1345880" y="421015"/>
                </a:lnTo>
                <a:lnTo>
                  <a:pt x="1399302" y="377426"/>
                </a:lnTo>
                <a:lnTo>
                  <a:pt x="1432851" y="330090"/>
                </a:lnTo>
                <a:lnTo>
                  <a:pt x="1444487" y="279796"/>
                </a:lnTo>
                <a:lnTo>
                  <a:pt x="1441536" y="254329"/>
                </a:lnTo>
                <a:lnTo>
                  <a:pt x="1418688" y="205415"/>
                </a:lnTo>
                <a:lnTo>
                  <a:pt x="1374948" y="159854"/>
                </a:lnTo>
                <a:lnTo>
                  <a:pt x="1312354" y="118435"/>
                </a:lnTo>
                <a:lnTo>
                  <a:pt x="1274625" y="99527"/>
                </a:lnTo>
                <a:lnTo>
                  <a:pt x="1232947" y="81950"/>
                </a:lnTo>
                <a:lnTo>
                  <a:pt x="1187576" y="65804"/>
                </a:lnTo>
                <a:lnTo>
                  <a:pt x="1138767" y="51188"/>
                </a:lnTo>
                <a:lnTo>
                  <a:pt x="1086774" y="38200"/>
                </a:lnTo>
                <a:lnTo>
                  <a:pt x="1031852" y="26939"/>
                </a:lnTo>
                <a:lnTo>
                  <a:pt x="974258" y="17504"/>
                </a:lnTo>
                <a:lnTo>
                  <a:pt x="914244" y="9994"/>
                </a:lnTo>
                <a:lnTo>
                  <a:pt x="852068" y="4507"/>
                </a:lnTo>
                <a:lnTo>
                  <a:pt x="787982" y="1143"/>
                </a:lnTo>
                <a:lnTo>
                  <a:pt x="72224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94024" y="5453751"/>
            <a:ext cx="1444625" cy="560070"/>
          </a:xfrm>
          <a:custGeom>
            <a:avLst/>
            <a:gdLst/>
            <a:ahLst/>
            <a:cxnLst/>
            <a:rect l="l" t="t" r="r" b="b"/>
            <a:pathLst>
              <a:path w="1444625" h="560070">
                <a:moveTo>
                  <a:pt x="0" y="279797"/>
                </a:moveTo>
                <a:lnTo>
                  <a:pt x="11636" y="229503"/>
                </a:lnTo>
                <a:lnTo>
                  <a:pt x="45185" y="182166"/>
                </a:lnTo>
                <a:lnTo>
                  <a:pt x="98607" y="138578"/>
                </a:lnTo>
                <a:lnTo>
                  <a:pt x="132133" y="118436"/>
                </a:lnTo>
                <a:lnTo>
                  <a:pt x="169862" y="99527"/>
                </a:lnTo>
                <a:lnTo>
                  <a:pt x="211540" y="81950"/>
                </a:lnTo>
                <a:lnTo>
                  <a:pt x="256911" y="65804"/>
                </a:lnTo>
                <a:lnTo>
                  <a:pt x="305720" y="51188"/>
                </a:lnTo>
                <a:lnTo>
                  <a:pt x="357713" y="38200"/>
                </a:lnTo>
                <a:lnTo>
                  <a:pt x="412634" y="26939"/>
                </a:lnTo>
                <a:lnTo>
                  <a:pt x="470229" y="17504"/>
                </a:lnTo>
                <a:lnTo>
                  <a:pt x="530242" y="9994"/>
                </a:lnTo>
                <a:lnTo>
                  <a:pt x="592419" y="4507"/>
                </a:lnTo>
                <a:lnTo>
                  <a:pt x="656505" y="1143"/>
                </a:lnTo>
                <a:lnTo>
                  <a:pt x="722244" y="0"/>
                </a:lnTo>
                <a:lnTo>
                  <a:pt x="787982" y="1143"/>
                </a:lnTo>
                <a:lnTo>
                  <a:pt x="852068" y="4507"/>
                </a:lnTo>
                <a:lnTo>
                  <a:pt x="914244" y="9994"/>
                </a:lnTo>
                <a:lnTo>
                  <a:pt x="974258" y="17504"/>
                </a:lnTo>
                <a:lnTo>
                  <a:pt x="1031852" y="26939"/>
                </a:lnTo>
                <a:lnTo>
                  <a:pt x="1086774" y="38200"/>
                </a:lnTo>
                <a:lnTo>
                  <a:pt x="1138767" y="51188"/>
                </a:lnTo>
                <a:lnTo>
                  <a:pt x="1187576" y="65804"/>
                </a:lnTo>
                <a:lnTo>
                  <a:pt x="1232947" y="81950"/>
                </a:lnTo>
                <a:lnTo>
                  <a:pt x="1274625" y="99527"/>
                </a:lnTo>
                <a:lnTo>
                  <a:pt x="1312354" y="118436"/>
                </a:lnTo>
                <a:lnTo>
                  <a:pt x="1345880" y="138578"/>
                </a:lnTo>
                <a:lnTo>
                  <a:pt x="1399302" y="182166"/>
                </a:lnTo>
                <a:lnTo>
                  <a:pt x="1432851" y="229503"/>
                </a:lnTo>
                <a:lnTo>
                  <a:pt x="1444488" y="279797"/>
                </a:lnTo>
                <a:lnTo>
                  <a:pt x="1441536" y="305264"/>
                </a:lnTo>
                <a:lnTo>
                  <a:pt x="1418688" y="354178"/>
                </a:lnTo>
                <a:lnTo>
                  <a:pt x="1374948" y="399739"/>
                </a:lnTo>
                <a:lnTo>
                  <a:pt x="1312354" y="441157"/>
                </a:lnTo>
                <a:lnTo>
                  <a:pt x="1274625" y="460066"/>
                </a:lnTo>
                <a:lnTo>
                  <a:pt x="1232947" y="477643"/>
                </a:lnTo>
                <a:lnTo>
                  <a:pt x="1187576" y="493789"/>
                </a:lnTo>
                <a:lnTo>
                  <a:pt x="1138767" y="508405"/>
                </a:lnTo>
                <a:lnTo>
                  <a:pt x="1086774" y="521393"/>
                </a:lnTo>
                <a:lnTo>
                  <a:pt x="1031852" y="532654"/>
                </a:lnTo>
                <a:lnTo>
                  <a:pt x="974258" y="542089"/>
                </a:lnTo>
                <a:lnTo>
                  <a:pt x="914244" y="549599"/>
                </a:lnTo>
                <a:lnTo>
                  <a:pt x="852068" y="555086"/>
                </a:lnTo>
                <a:lnTo>
                  <a:pt x="787982" y="558450"/>
                </a:lnTo>
                <a:lnTo>
                  <a:pt x="722244" y="559594"/>
                </a:lnTo>
                <a:lnTo>
                  <a:pt x="656505" y="558450"/>
                </a:lnTo>
                <a:lnTo>
                  <a:pt x="592419" y="555086"/>
                </a:lnTo>
                <a:lnTo>
                  <a:pt x="530242" y="549599"/>
                </a:lnTo>
                <a:lnTo>
                  <a:pt x="470229" y="542089"/>
                </a:lnTo>
                <a:lnTo>
                  <a:pt x="412634" y="532654"/>
                </a:lnTo>
                <a:lnTo>
                  <a:pt x="357713" y="521393"/>
                </a:lnTo>
                <a:lnTo>
                  <a:pt x="305720" y="508405"/>
                </a:lnTo>
                <a:lnTo>
                  <a:pt x="256911" y="493789"/>
                </a:lnTo>
                <a:lnTo>
                  <a:pt x="211540" y="477643"/>
                </a:lnTo>
                <a:lnTo>
                  <a:pt x="169862" y="460066"/>
                </a:lnTo>
                <a:lnTo>
                  <a:pt x="132133" y="441157"/>
                </a:lnTo>
                <a:lnTo>
                  <a:pt x="98607" y="421015"/>
                </a:lnTo>
                <a:lnTo>
                  <a:pt x="45185" y="377427"/>
                </a:lnTo>
                <a:lnTo>
                  <a:pt x="11636" y="330090"/>
                </a:lnTo>
                <a:lnTo>
                  <a:pt x="0" y="27979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17010" y="5587491"/>
            <a:ext cx="797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等线"/>
                <a:cs typeface="等线"/>
              </a:rPr>
              <a:t>r</a:t>
            </a:r>
            <a:r>
              <a:rPr sz="1600" b="1" dirty="0">
                <a:latin typeface="等线"/>
                <a:cs typeface="等线"/>
              </a:rPr>
              <a:t>ev</a:t>
            </a:r>
            <a:r>
              <a:rPr sz="1600" b="1" spc="-5" dirty="0">
                <a:latin typeface="等线"/>
                <a:cs typeface="等线"/>
              </a:rPr>
              <a:t>ie</a:t>
            </a:r>
            <a:r>
              <a:rPr sz="1600" b="1" dirty="0">
                <a:latin typeface="等线"/>
                <a:cs typeface="等线"/>
              </a:rPr>
              <a:t>w</a:t>
            </a:r>
            <a:r>
              <a:rPr sz="1650" b="1" spc="-44" baseline="-15151" dirty="0">
                <a:latin typeface="等线"/>
                <a:cs typeface="等线"/>
              </a:rPr>
              <a:t>AB</a:t>
            </a:r>
            <a:endParaRPr sz="1650" baseline="-15151">
              <a:latin typeface="等线"/>
              <a:cs typeface="等线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75582" y="4211798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19491" y="146326"/>
                </a:moveTo>
                <a:lnTo>
                  <a:pt x="73163" y="146326"/>
                </a:lnTo>
                <a:lnTo>
                  <a:pt x="73163" y="441928"/>
                </a:lnTo>
                <a:lnTo>
                  <a:pt x="219491" y="441928"/>
                </a:lnTo>
                <a:lnTo>
                  <a:pt x="219491" y="146326"/>
                </a:lnTo>
                <a:close/>
              </a:path>
              <a:path w="292735" h="441960">
                <a:moveTo>
                  <a:pt x="146326" y="0"/>
                </a:moveTo>
                <a:lnTo>
                  <a:pt x="0" y="146326"/>
                </a:lnTo>
                <a:lnTo>
                  <a:pt x="292654" y="146326"/>
                </a:lnTo>
                <a:lnTo>
                  <a:pt x="14632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5582" y="4211799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92655" y="146327"/>
                </a:moveTo>
                <a:lnTo>
                  <a:pt x="219491" y="146327"/>
                </a:lnTo>
                <a:lnTo>
                  <a:pt x="219491" y="441928"/>
                </a:lnTo>
                <a:lnTo>
                  <a:pt x="73163" y="441928"/>
                </a:lnTo>
                <a:lnTo>
                  <a:pt x="73163" y="146327"/>
                </a:lnTo>
                <a:lnTo>
                  <a:pt x="0" y="146327"/>
                </a:lnTo>
                <a:lnTo>
                  <a:pt x="146327" y="0"/>
                </a:lnTo>
                <a:lnTo>
                  <a:pt x="292655" y="14632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99235" y="3153495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4" h="291464">
                <a:moveTo>
                  <a:pt x="145677" y="0"/>
                </a:moveTo>
                <a:lnTo>
                  <a:pt x="99632" y="7426"/>
                </a:lnTo>
                <a:lnTo>
                  <a:pt x="59642" y="28107"/>
                </a:lnTo>
                <a:lnTo>
                  <a:pt x="28107" y="59642"/>
                </a:lnTo>
                <a:lnTo>
                  <a:pt x="7426" y="99632"/>
                </a:lnTo>
                <a:lnTo>
                  <a:pt x="0" y="145677"/>
                </a:lnTo>
                <a:lnTo>
                  <a:pt x="7426" y="191723"/>
                </a:lnTo>
                <a:lnTo>
                  <a:pt x="28107" y="231713"/>
                </a:lnTo>
                <a:lnTo>
                  <a:pt x="59642" y="263248"/>
                </a:lnTo>
                <a:lnTo>
                  <a:pt x="99632" y="283929"/>
                </a:lnTo>
                <a:lnTo>
                  <a:pt x="145677" y="291355"/>
                </a:lnTo>
                <a:lnTo>
                  <a:pt x="191723" y="283929"/>
                </a:lnTo>
                <a:lnTo>
                  <a:pt x="231713" y="263248"/>
                </a:lnTo>
                <a:lnTo>
                  <a:pt x="263249" y="231713"/>
                </a:lnTo>
                <a:lnTo>
                  <a:pt x="283930" y="191723"/>
                </a:lnTo>
                <a:lnTo>
                  <a:pt x="291357" y="145677"/>
                </a:lnTo>
                <a:lnTo>
                  <a:pt x="283930" y="99632"/>
                </a:lnTo>
                <a:lnTo>
                  <a:pt x="263249" y="59642"/>
                </a:lnTo>
                <a:lnTo>
                  <a:pt x="231713" y="28107"/>
                </a:lnTo>
                <a:lnTo>
                  <a:pt x="191723" y="7426"/>
                </a:lnTo>
                <a:lnTo>
                  <a:pt x="145677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9235" y="3153495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4" h="291464">
                <a:moveTo>
                  <a:pt x="0" y="145678"/>
                </a:moveTo>
                <a:lnTo>
                  <a:pt x="7426" y="99632"/>
                </a:lnTo>
                <a:lnTo>
                  <a:pt x="28107" y="59642"/>
                </a:lnTo>
                <a:lnTo>
                  <a:pt x="59642" y="28107"/>
                </a:lnTo>
                <a:lnTo>
                  <a:pt x="99632" y="7426"/>
                </a:lnTo>
                <a:lnTo>
                  <a:pt x="145678" y="0"/>
                </a:lnTo>
                <a:lnTo>
                  <a:pt x="191723" y="7426"/>
                </a:lnTo>
                <a:lnTo>
                  <a:pt x="231713" y="28107"/>
                </a:lnTo>
                <a:lnTo>
                  <a:pt x="263248" y="59642"/>
                </a:lnTo>
                <a:lnTo>
                  <a:pt x="283929" y="99632"/>
                </a:lnTo>
                <a:lnTo>
                  <a:pt x="291356" y="145678"/>
                </a:lnTo>
                <a:lnTo>
                  <a:pt x="283929" y="191723"/>
                </a:lnTo>
                <a:lnTo>
                  <a:pt x="263248" y="231713"/>
                </a:lnTo>
                <a:lnTo>
                  <a:pt x="231713" y="263248"/>
                </a:lnTo>
                <a:lnTo>
                  <a:pt x="191723" y="283929"/>
                </a:lnTo>
                <a:lnTo>
                  <a:pt x="145678" y="291356"/>
                </a:lnTo>
                <a:lnTo>
                  <a:pt x="99632" y="283929"/>
                </a:lnTo>
                <a:lnTo>
                  <a:pt x="59642" y="263248"/>
                </a:lnTo>
                <a:lnTo>
                  <a:pt x="28107" y="231713"/>
                </a:lnTo>
                <a:lnTo>
                  <a:pt x="7426" y="191723"/>
                </a:lnTo>
                <a:lnTo>
                  <a:pt x="0" y="14567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93319" y="3135883"/>
            <a:ext cx="102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等线"/>
                <a:cs typeface="等线"/>
              </a:rPr>
              <a:t>r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86648" y="3494354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19490" y="146328"/>
                </a:moveTo>
                <a:lnTo>
                  <a:pt x="73163" y="146328"/>
                </a:lnTo>
                <a:lnTo>
                  <a:pt x="73163" y="441928"/>
                </a:lnTo>
                <a:lnTo>
                  <a:pt x="219490" y="441928"/>
                </a:lnTo>
                <a:lnTo>
                  <a:pt x="219490" y="146328"/>
                </a:lnTo>
                <a:close/>
              </a:path>
              <a:path w="292735" h="441960">
                <a:moveTo>
                  <a:pt x="146326" y="0"/>
                </a:moveTo>
                <a:lnTo>
                  <a:pt x="0" y="146328"/>
                </a:lnTo>
                <a:lnTo>
                  <a:pt x="292654" y="146328"/>
                </a:lnTo>
                <a:lnTo>
                  <a:pt x="14632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86648" y="3494354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92655" y="146327"/>
                </a:moveTo>
                <a:lnTo>
                  <a:pt x="219491" y="146327"/>
                </a:lnTo>
                <a:lnTo>
                  <a:pt x="219491" y="441928"/>
                </a:lnTo>
                <a:lnTo>
                  <a:pt x="73163" y="441928"/>
                </a:lnTo>
                <a:lnTo>
                  <a:pt x="73163" y="146327"/>
                </a:lnTo>
                <a:lnTo>
                  <a:pt x="0" y="146327"/>
                </a:lnTo>
                <a:lnTo>
                  <a:pt x="146327" y="0"/>
                </a:lnTo>
                <a:lnTo>
                  <a:pt x="292655" y="14632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39901" y="3771689"/>
            <a:ext cx="1971039" cy="37084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459"/>
              </a:spcBef>
            </a:pPr>
            <a:r>
              <a:rPr sz="1400" spc="-5" dirty="0">
                <a:solidFill>
                  <a:srgbClr val="FFFFFF"/>
                </a:solidFill>
                <a:latin typeface="等线"/>
                <a:cs typeface="等线"/>
              </a:rPr>
              <a:t>Factorization</a:t>
            </a:r>
            <a:r>
              <a:rPr sz="1400" spc="-45" dirty="0">
                <a:solidFill>
                  <a:srgbClr val="FFFFFF"/>
                </a:solidFill>
                <a:latin typeface="等线"/>
                <a:cs typeface="等线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等线"/>
                <a:cs typeface="等线"/>
              </a:rPr>
              <a:t>Machine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26965" y="5186942"/>
            <a:ext cx="558800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03524" y="5270493"/>
            <a:ext cx="838200" cy="800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10436" y="5574315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295600" y="0"/>
                </a:moveTo>
                <a:lnTo>
                  <a:pt x="295600" y="73164"/>
                </a:lnTo>
                <a:lnTo>
                  <a:pt x="0" y="73164"/>
                </a:lnTo>
                <a:lnTo>
                  <a:pt x="0" y="219491"/>
                </a:lnTo>
                <a:lnTo>
                  <a:pt x="295600" y="219491"/>
                </a:lnTo>
                <a:lnTo>
                  <a:pt x="295600" y="292655"/>
                </a:lnTo>
                <a:lnTo>
                  <a:pt x="441928" y="146328"/>
                </a:lnTo>
                <a:lnTo>
                  <a:pt x="2956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10436" y="5574316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295600" y="292655"/>
                </a:moveTo>
                <a:lnTo>
                  <a:pt x="295600" y="219491"/>
                </a:lnTo>
                <a:lnTo>
                  <a:pt x="0" y="219491"/>
                </a:lnTo>
                <a:lnTo>
                  <a:pt x="0" y="73163"/>
                </a:lnTo>
                <a:lnTo>
                  <a:pt x="295600" y="73163"/>
                </a:lnTo>
                <a:lnTo>
                  <a:pt x="295600" y="0"/>
                </a:lnTo>
                <a:lnTo>
                  <a:pt x="441928" y="146327"/>
                </a:lnTo>
                <a:lnTo>
                  <a:pt x="295600" y="292655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54837" y="5587221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146328" y="0"/>
                </a:moveTo>
                <a:lnTo>
                  <a:pt x="0" y="146327"/>
                </a:lnTo>
                <a:lnTo>
                  <a:pt x="146328" y="292654"/>
                </a:lnTo>
                <a:lnTo>
                  <a:pt x="146328" y="219491"/>
                </a:lnTo>
                <a:lnTo>
                  <a:pt x="441928" y="219491"/>
                </a:lnTo>
                <a:lnTo>
                  <a:pt x="441928" y="73163"/>
                </a:lnTo>
                <a:lnTo>
                  <a:pt x="146328" y="73163"/>
                </a:lnTo>
                <a:lnTo>
                  <a:pt x="146328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54838" y="5587221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146327" y="0"/>
                </a:moveTo>
                <a:lnTo>
                  <a:pt x="146327" y="73163"/>
                </a:lnTo>
                <a:lnTo>
                  <a:pt x="441928" y="73163"/>
                </a:lnTo>
                <a:lnTo>
                  <a:pt x="441928" y="219491"/>
                </a:lnTo>
                <a:lnTo>
                  <a:pt x="146327" y="219491"/>
                </a:lnTo>
                <a:lnTo>
                  <a:pt x="146327" y="292655"/>
                </a:lnTo>
                <a:lnTo>
                  <a:pt x="0" y="146327"/>
                </a:lnTo>
                <a:lnTo>
                  <a:pt x="146327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877466" y="4946396"/>
            <a:ext cx="64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等线"/>
                <a:cs typeface="等线"/>
              </a:rPr>
              <a:t>user</a:t>
            </a:r>
            <a:r>
              <a:rPr sz="1800" spc="-90" dirty="0">
                <a:latin typeface="等线"/>
                <a:cs typeface="等线"/>
              </a:rPr>
              <a:t> </a:t>
            </a:r>
            <a:r>
              <a:rPr sz="1800" dirty="0">
                <a:latin typeface="等线"/>
                <a:cs typeface="等线"/>
              </a:rPr>
              <a:t>A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5661" y="6172888"/>
            <a:ext cx="9829165" cy="4889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Catherine, Rose, and William Cohen. “Transnets: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Learning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to transform for recommendation.”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Eleventh ACM 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Recommender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Systems (RecSys). ACM,</a:t>
            </a:r>
            <a:r>
              <a:rPr sz="1200" spc="-3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2017.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5373343" y="4827523"/>
            <a:ext cx="648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等线"/>
                <a:cs typeface="等线"/>
              </a:rPr>
              <a:t>item</a:t>
            </a:r>
            <a:r>
              <a:rPr sz="1800" spc="-95" dirty="0">
                <a:latin typeface="等线"/>
                <a:cs typeface="等线"/>
              </a:rPr>
              <a:t> </a:t>
            </a:r>
            <a:r>
              <a:rPr sz="1800" dirty="0">
                <a:latin typeface="等线"/>
                <a:cs typeface="等线"/>
              </a:rPr>
              <a:t>B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1351" y="1580006"/>
            <a:ext cx="5638799" cy="453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79499"/>
            <a:ext cx="7118350" cy="203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489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Transformational Neural Networks (TransNet)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DeepCoNN performs well when target review is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available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Extends</a:t>
            </a:r>
            <a:r>
              <a:rPr sz="20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DeepCoNN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Exploits target reviews in</a:t>
            </a:r>
            <a:r>
              <a:rPr sz="2000" spc="-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training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984" y="3302508"/>
            <a:ext cx="21075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Target -&gt;</a:t>
            </a:r>
            <a:r>
              <a:rPr sz="2000" spc="-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Source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4025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 Text-based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6920" y="6080931"/>
            <a:ext cx="10497820" cy="617855"/>
          </a:xfrm>
          <a:custGeom>
            <a:avLst/>
            <a:gdLst/>
            <a:ahLst/>
            <a:cxnLst/>
            <a:rect l="l" t="t" r="r" b="b"/>
            <a:pathLst>
              <a:path w="10497820" h="617854">
                <a:moveTo>
                  <a:pt x="0" y="617732"/>
                </a:moveTo>
                <a:lnTo>
                  <a:pt x="10497450" y="617732"/>
                </a:lnTo>
                <a:lnTo>
                  <a:pt x="10497450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56103" y="3271132"/>
            <a:ext cx="4585335" cy="1075690"/>
          </a:xfrm>
          <a:custGeom>
            <a:avLst/>
            <a:gdLst/>
            <a:ahLst/>
            <a:cxnLst/>
            <a:rect l="l" t="t" r="r" b="b"/>
            <a:pathLst>
              <a:path w="4585334" h="1075689">
                <a:moveTo>
                  <a:pt x="74129" y="991759"/>
                </a:moveTo>
                <a:lnTo>
                  <a:pt x="0" y="1052511"/>
                </a:lnTo>
                <a:lnTo>
                  <a:pt x="93079" y="1075363"/>
                </a:lnTo>
                <a:lnTo>
                  <a:pt x="87479" y="1050654"/>
                </a:lnTo>
                <a:lnTo>
                  <a:pt x="72826" y="1050654"/>
                </a:lnTo>
                <a:lnTo>
                  <a:pt x="66509" y="1022785"/>
                </a:lnTo>
                <a:lnTo>
                  <a:pt x="80446" y="1019626"/>
                </a:lnTo>
                <a:lnTo>
                  <a:pt x="74129" y="991759"/>
                </a:lnTo>
                <a:close/>
              </a:path>
              <a:path w="4585334" h="1075689">
                <a:moveTo>
                  <a:pt x="80446" y="1019626"/>
                </a:moveTo>
                <a:lnTo>
                  <a:pt x="66509" y="1022785"/>
                </a:lnTo>
                <a:lnTo>
                  <a:pt x="72826" y="1050654"/>
                </a:lnTo>
                <a:lnTo>
                  <a:pt x="86763" y="1047495"/>
                </a:lnTo>
                <a:lnTo>
                  <a:pt x="80446" y="1019626"/>
                </a:lnTo>
                <a:close/>
              </a:path>
              <a:path w="4585334" h="1075689">
                <a:moveTo>
                  <a:pt x="86763" y="1047495"/>
                </a:moveTo>
                <a:lnTo>
                  <a:pt x="72826" y="1050654"/>
                </a:lnTo>
                <a:lnTo>
                  <a:pt x="87479" y="1050654"/>
                </a:lnTo>
                <a:lnTo>
                  <a:pt x="86763" y="1047495"/>
                </a:lnTo>
                <a:close/>
              </a:path>
              <a:path w="4585334" h="1075689">
                <a:moveTo>
                  <a:pt x="4578949" y="0"/>
                </a:moveTo>
                <a:lnTo>
                  <a:pt x="80446" y="1019626"/>
                </a:lnTo>
                <a:lnTo>
                  <a:pt x="86763" y="1047495"/>
                </a:lnTo>
                <a:lnTo>
                  <a:pt x="4585265" y="27867"/>
                </a:lnTo>
                <a:lnTo>
                  <a:pt x="45789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38209" y="1524218"/>
            <a:ext cx="1884045" cy="2924175"/>
          </a:xfrm>
          <a:custGeom>
            <a:avLst/>
            <a:gdLst/>
            <a:ahLst/>
            <a:cxnLst/>
            <a:rect l="l" t="t" r="r" b="b"/>
            <a:pathLst>
              <a:path w="1884045" h="2924175">
                <a:moveTo>
                  <a:pt x="0" y="0"/>
                </a:moveTo>
                <a:lnTo>
                  <a:pt x="1883543" y="0"/>
                </a:lnTo>
                <a:lnTo>
                  <a:pt x="1883543" y="2923603"/>
                </a:lnTo>
                <a:lnTo>
                  <a:pt x="0" y="292360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39899" y="4726254"/>
            <a:ext cx="1971039" cy="32512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1800" spc="-5" dirty="0">
                <a:solidFill>
                  <a:srgbClr val="FFFFFF"/>
                </a:solidFill>
                <a:latin typeface="等线"/>
                <a:cs typeface="等线"/>
              </a:rPr>
              <a:t>CNN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69940" y="5109266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19491" y="146326"/>
                </a:moveTo>
                <a:lnTo>
                  <a:pt x="73163" y="146326"/>
                </a:lnTo>
                <a:lnTo>
                  <a:pt x="73163" y="441928"/>
                </a:lnTo>
                <a:lnTo>
                  <a:pt x="219491" y="441928"/>
                </a:lnTo>
                <a:lnTo>
                  <a:pt x="219491" y="146326"/>
                </a:lnTo>
                <a:close/>
              </a:path>
              <a:path w="292735" h="441960">
                <a:moveTo>
                  <a:pt x="146326" y="0"/>
                </a:moveTo>
                <a:lnTo>
                  <a:pt x="0" y="146326"/>
                </a:lnTo>
                <a:lnTo>
                  <a:pt x="292654" y="146326"/>
                </a:lnTo>
                <a:lnTo>
                  <a:pt x="14632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69940" y="5109266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92655" y="146327"/>
                </a:moveTo>
                <a:lnTo>
                  <a:pt x="219491" y="146327"/>
                </a:lnTo>
                <a:lnTo>
                  <a:pt x="219491" y="441928"/>
                </a:lnTo>
                <a:lnTo>
                  <a:pt x="73163" y="441928"/>
                </a:lnTo>
                <a:lnTo>
                  <a:pt x="73163" y="146327"/>
                </a:lnTo>
                <a:lnTo>
                  <a:pt x="0" y="146327"/>
                </a:lnTo>
                <a:lnTo>
                  <a:pt x="146327" y="0"/>
                </a:lnTo>
                <a:lnTo>
                  <a:pt x="292655" y="14632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4024" y="5453751"/>
            <a:ext cx="1444625" cy="560070"/>
          </a:xfrm>
          <a:custGeom>
            <a:avLst/>
            <a:gdLst/>
            <a:ahLst/>
            <a:cxnLst/>
            <a:rect l="l" t="t" r="r" b="b"/>
            <a:pathLst>
              <a:path w="1444625" h="560070">
                <a:moveTo>
                  <a:pt x="722243" y="0"/>
                </a:moveTo>
                <a:lnTo>
                  <a:pt x="656505" y="1143"/>
                </a:lnTo>
                <a:lnTo>
                  <a:pt x="592419" y="4507"/>
                </a:lnTo>
                <a:lnTo>
                  <a:pt x="530242" y="9994"/>
                </a:lnTo>
                <a:lnTo>
                  <a:pt x="470229" y="17504"/>
                </a:lnTo>
                <a:lnTo>
                  <a:pt x="412634" y="26939"/>
                </a:lnTo>
                <a:lnTo>
                  <a:pt x="357713" y="38200"/>
                </a:lnTo>
                <a:lnTo>
                  <a:pt x="305720" y="51188"/>
                </a:lnTo>
                <a:lnTo>
                  <a:pt x="256911" y="65804"/>
                </a:lnTo>
                <a:lnTo>
                  <a:pt x="211540" y="81950"/>
                </a:lnTo>
                <a:lnTo>
                  <a:pt x="169862" y="99527"/>
                </a:lnTo>
                <a:lnTo>
                  <a:pt x="132133" y="118435"/>
                </a:lnTo>
                <a:lnTo>
                  <a:pt x="98607" y="138577"/>
                </a:lnTo>
                <a:lnTo>
                  <a:pt x="45185" y="182166"/>
                </a:lnTo>
                <a:lnTo>
                  <a:pt x="11636" y="229502"/>
                </a:lnTo>
                <a:lnTo>
                  <a:pt x="0" y="279796"/>
                </a:lnTo>
                <a:lnTo>
                  <a:pt x="2951" y="305263"/>
                </a:lnTo>
                <a:lnTo>
                  <a:pt x="25799" y="354177"/>
                </a:lnTo>
                <a:lnTo>
                  <a:pt x="69539" y="399739"/>
                </a:lnTo>
                <a:lnTo>
                  <a:pt x="132133" y="441157"/>
                </a:lnTo>
                <a:lnTo>
                  <a:pt x="169862" y="460066"/>
                </a:lnTo>
                <a:lnTo>
                  <a:pt x="211540" y="477642"/>
                </a:lnTo>
                <a:lnTo>
                  <a:pt x="256911" y="493788"/>
                </a:lnTo>
                <a:lnTo>
                  <a:pt x="305720" y="508405"/>
                </a:lnTo>
                <a:lnTo>
                  <a:pt x="357713" y="521393"/>
                </a:lnTo>
                <a:lnTo>
                  <a:pt x="412634" y="532653"/>
                </a:lnTo>
                <a:lnTo>
                  <a:pt x="470229" y="542088"/>
                </a:lnTo>
                <a:lnTo>
                  <a:pt x="530242" y="549599"/>
                </a:lnTo>
                <a:lnTo>
                  <a:pt x="592419" y="555085"/>
                </a:lnTo>
                <a:lnTo>
                  <a:pt x="656505" y="558450"/>
                </a:lnTo>
                <a:lnTo>
                  <a:pt x="722243" y="559593"/>
                </a:lnTo>
                <a:lnTo>
                  <a:pt x="787982" y="558450"/>
                </a:lnTo>
                <a:lnTo>
                  <a:pt x="852068" y="555085"/>
                </a:lnTo>
                <a:lnTo>
                  <a:pt x="914244" y="549599"/>
                </a:lnTo>
                <a:lnTo>
                  <a:pt x="974258" y="542088"/>
                </a:lnTo>
                <a:lnTo>
                  <a:pt x="1031852" y="532653"/>
                </a:lnTo>
                <a:lnTo>
                  <a:pt x="1086774" y="521393"/>
                </a:lnTo>
                <a:lnTo>
                  <a:pt x="1138767" y="508405"/>
                </a:lnTo>
                <a:lnTo>
                  <a:pt x="1187576" y="493788"/>
                </a:lnTo>
                <a:lnTo>
                  <a:pt x="1232947" y="477642"/>
                </a:lnTo>
                <a:lnTo>
                  <a:pt x="1274625" y="460066"/>
                </a:lnTo>
                <a:lnTo>
                  <a:pt x="1312354" y="441157"/>
                </a:lnTo>
                <a:lnTo>
                  <a:pt x="1345880" y="421015"/>
                </a:lnTo>
                <a:lnTo>
                  <a:pt x="1399302" y="377426"/>
                </a:lnTo>
                <a:lnTo>
                  <a:pt x="1432851" y="330090"/>
                </a:lnTo>
                <a:lnTo>
                  <a:pt x="1444487" y="279796"/>
                </a:lnTo>
                <a:lnTo>
                  <a:pt x="1441536" y="254329"/>
                </a:lnTo>
                <a:lnTo>
                  <a:pt x="1418688" y="205415"/>
                </a:lnTo>
                <a:lnTo>
                  <a:pt x="1374948" y="159854"/>
                </a:lnTo>
                <a:lnTo>
                  <a:pt x="1312354" y="118435"/>
                </a:lnTo>
                <a:lnTo>
                  <a:pt x="1274625" y="99527"/>
                </a:lnTo>
                <a:lnTo>
                  <a:pt x="1232947" y="81950"/>
                </a:lnTo>
                <a:lnTo>
                  <a:pt x="1187576" y="65804"/>
                </a:lnTo>
                <a:lnTo>
                  <a:pt x="1138767" y="51188"/>
                </a:lnTo>
                <a:lnTo>
                  <a:pt x="1086774" y="38200"/>
                </a:lnTo>
                <a:lnTo>
                  <a:pt x="1031852" y="26939"/>
                </a:lnTo>
                <a:lnTo>
                  <a:pt x="974258" y="17504"/>
                </a:lnTo>
                <a:lnTo>
                  <a:pt x="914244" y="9994"/>
                </a:lnTo>
                <a:lnTo>
                  <a:pt x="852068" y="4507"/>
                </a:lnTo>
                <a:lnTo>
                  <a:pt x="787982" y="1143"/>
                </a:lnTo>
                <a:lnTo>
                  <a:pt x="72224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4024" y="5453751"/>
            <a:ext cx="1444625" cy="560070"/>
          </a:xfrm>
          <a:custGeom>
            <a:avLst/>
            <a:gdLst/>
            <a:ahLst/>
            <a:cxnLst/>
            <a:rect l="l" t="t" r="r" b="b"/>
            <a:pathLst>
              <a:path w="1444625" h="560070">
                <a:moveTo>
                  <a:pt x="0" y="279797"/>
                </a:moveTo>
                <a:lnTo>
                  <a:pt x="11636" y="229503"/>
                </a:lnTo>
                <a:lnTo>
                  <a:pt x="45185" y="182166"/>
                </a:lnTo>
                <a:lnTo>
                  <a:pt x="98607" y="138578"/>
                </a:lnTo>
                <a:lnTo>
                  <a:pt x="132133" y="118436"/>
                </a:lnTo>
                <a:lnTo>
                  <a:pt x="169862" y="99527"/>
                </a:lnTo>
                <a:lnTo>
                  <a:pt x="211540" y="81950"/>
                </a:lnTo>
                <a:lnTo>
                  <a:pt x="256911" y="65804"/>
                </a:lnTo>
                <a:lnTo>
                  <a:pt x="305720" y="51188"/>
                </a:lnTo>
                <a:lnTo>
                  <a:pt x="357713" y="38200"/>
                </a:lnTo>
                <a:lnTo>
                  <a:pt x="412634" y="26939"/>
                </a:lnTo>
                <a:lnTo>
                  <a:pt x="470229" y="17504"/>
                </a:lnTo>
                <a:lnTo>
                  <a:pt x="530242" y="9994"/>
                </a:lnTo>
                <a:lnTo>
                  <a:pt x="592419" y="4507"/>
                </a:lnTo>
                <a:lnTo>
                  <a:pt x="656505" y="1143"/>
                </a:lnTo>
                <a:lnTo>
                  <a:pt x="722244" y="0"/>
                </a:lnTo>
                <a:lnTo>
                  <a:pt x="787982" y="1143"/>
                </a:lnTo>
                <a:lnTo>
                  <a:pt x="852068" y="4507"/>
                </a:lnTo>
                <a:lnTo>
                  <a:pt x="914244" y="9994"/>
                </a:lnTo>
                <a:lnTo>
                  <a:pt x="974258" y="17504"/>
                </a:lnTo>
                <a:lnTo>
                  <a:pt x="1031852" y="26939"/>
                </a:lnTo>
                <a:lnTo>
                  <a:pt x="1086774" y="38200"/>
                </a:lnTo>
                <a:lnTo>
                  <a:pt x="1138767" y="51188"/>
                </a:lnTo>
                <a:lnTo>
                  <a:pt x="1187576" y="65804"/>
                </a:lnTo>
                <a:lnTo>
                  <a:pt x="1232947" y="81950"/>
                </a:lnTo>
                <a:lnTo>
                  <a:pt x="1274625" y="99527"/>
                </a:lnTo>
                <a:lnTo>
                  <a:pt x="1312354" y="118436"/>
                </a:lnTo>
                <a:lnTo>
                  <a:pt x="1345880" y="138578"/>
                </a:lnTo>
                <a:lnTo>
                  <a:pt x="1399302" y="182166"/>
                </a:lnTo>
                <a:lnTo>
                  <a:pt x="1432851" y="229503"/>
                </a:lnTo>
                <a:lnTo>
                  <a:pt x="1444488" y="279797"/>
                </a:lnTo>
                <a:lnTo>
                  <a:pt x="1441536" y="305264"/>
                </a:lnTo>
                <a:lnTo>
                  <a:pt x="1418688" y="354178"/>
                </a:lnTo>
                <a:lnTo>
                  <a:pt x="1374948" y="399739"/>
                </a:lnTo>
                <a:lnTo>
                  <a:pt x="1312354" y="441157"/>
                </a:lnTo>
                <a:lnTo>
                  <a:pt x="1274625" y="460066"/>
                </a:lnTo>
                <a:lnTo>
                  <a:pt x="1232947" y="477643"/>
                </a:lnTo>
                <a:lnTo>
                  <a:pt x="1187576" y="493789"/>
                </a:lnTo>
                <a:lnTo>
                  <a:pt x="1138767" y="508405"/>
                </a:lnTo>
                <a:lnTo>
                  <a:pt x="1086774" y="521393"/>
                </a:lnTo>
                <a:lnTo>
                  <a:pt x="1031852" y="532654"/>
                </a:lnTo>
                <a:lnTo>
                  <a:pt x="974258" y="542089"/>
                </a:lnTo>
                <a:lnTo>
                  <a:pt x="914244" y="549599"/>
                </a:lnTo>
                <a:lnTo>
                  <a:pt x="852068" y="555086"/>
                </a:lnTo>
                <a:lnTo>
                  <a:pt x="787982" y="558450"/>
                </a:lnTo>
                <a:lnTo>
                  <a:pt x="722244" y="559594"/>
                </a:lnTo>
                <a:lnTo>
                  <a:pt x="656505" y="558450"/>
                </a:lnTo>
                <a:lnTo>
                  <a:pt x="592419" y="555086"/>
                </a:lnTo>
                <a:lnTo>
                  <a:pt x="530242" y="549599"/>
                </a:lnTo>
                <a:lnTo>
                  <a:pt x="470229" y="542089"/>
                </a:lnTo>
                <a:lnTo>
                  <a:pt x="412634" y="532654"/>
                </a:lnTo>
                <a:lnTo>
                  <a:pt x="357713" y="521393"/>
                </a:lnTo>
                <a:lnTo>
                  <a:pt x="305720" y="508405"/>
                </a:lnTo>
                <a:lnTo>
                  <a:pt x="256911" y="493789"/>
                </a:lnTo>
                <a:lnTo>
                  <a:pt x="211540" y="477643"/>
                </a:lnTo>
                <a:lnTo>
                  <a:pt x="169862" y="460066"/>
                </a:lnTo>
                <a:lnTo>
                  <a:pt x="132133" y="441157"/>
                </a:lnTo>
                <a:lnTo>
                  <a:pt x="98607" y="421015"/>
                </a:lnTo>
                <a:lnTo>
                  <a:pt x="45185" y="377427"/>
                </a:lnTo>
                <a:lnTo>
                  <a:pt x="11636" y="330090"/>
                </a:lnTo>
                <a:lnTo>
                  <a:pt x="0" y="27979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17010" y="5587491"/>
            <a:ext cx="797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等线"/>
                <a:cs typeface="等线"/>
              </a:rPr>
              <a:t>r</a:t>
            </a:r>
            <a:r>
              <a:rPr sz="1600" b="1" dirty="0">
                <a:latin typeface="等线"/>
                <a:cs typeface="等线"/>
              </a:rPr>
              <a:t>ev</a:t>
            </a:r>
            <a:r>
              <a:rPr sz="1600" b="1" spc="-5" dirty="0">
                <a:latin typeface="等线"/>
                <a:cs typeface="等线"/>
              </a:rPr>
              <a:t>ie</a:t>
            </a:r>
            <a:r>
              <a:rPr sz="1600" b="1" dirty="0">
                <a:latin typeface="等线"/>
                <a:cs typeface="等线"/>
              </a:rPr>
              <a:t>w</a:t>
            </a:r>
            <a:r>
              <a:rPr sz="1650" b="1" spc="-44" baseline="-15151" dirty="0">
                <a:latin typeface="等线"/>
                <a:cs typeface="等线"/>
              </a:rPr>
              <a:t>AB</a:t>
            </a:r>
            <a:endParaRPr sz="1650" baseline="-15151">
              <a:latin typeface="等线"/>
              <a:cs typeface="等线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75582" y="4211798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19491" y="146326"/>
                </a:moveTo>
                <a:lnTo>
                  <a:pt x="73163" y="146326"/>
                </a:lnTo>
                <a:lnTo>
                  <a:pt x="73163" y="441928"/>
                </a:lnTo>
                <a:lnTo>
                  <a:pt x="219491" y="441928"/>
                </a:lnTo>
                <a:lnTo>
                  <a:pt x="219491" y="146326"/>
                </a:lnTo>
                <a:close/>
              </a:path>
              <a:path w="292735" h="441960">
                <a:moveTo>
                  <a:pt x="146326" y="0"/>
                </a:moveTo>
                <a:lnTo>
                  <a:pt x="0" y="146326"/>
                </a:lnTo>
                <a:lnTo>
                  <a:pt x="292654" y="146326"/>
                </a:lnTo>
                <a:lnTo>
                  <a:pt x="14632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75582" y="4211799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92655" y="146327"/>
                </a:moveTo>
                <a:lnTo>
                  <a:pt x="219491" y="146327"/>
                </a:lnTo>
                <a:lnTo>
                  <a:pt x="219491" y="441928"/>
                </a:lnTo>
                <a:lnTo>
                  <a:pt x="73163" y="441928"/>
                </a:lnTo>
                <a:lnTo>
                  <a:pt x="73163" y="146327"/>
                </a:lnTo>
                <a:lnTo>
                  <a:pt x="0" y="146327"/>
                </a:lnTo>
                <a:lnTo>
                  <a:pt x="146327" y="0"/>
                </a:lnTo>
                <a:lnTo>
                  <a:pt x="292655" y="14632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99235" y="3153495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4" h="291464">
                <a:moveTo>
                  <a:pt x="145677" y="0"/>
                </a:moveTo>
                <a:lnTo>
                  <a:pt x="99632" y="7426"/>
                </a:lnTo>
                <a:lnTo>
                  <a:pt x="59642" y="28107"/>
                </a:lnTo>
                <a:lnTo>
                  <a:pt x="28107" y="59642"/>
                </a:lnTo>
                <a:lnTo>
                  <a:pt x="7426" y="99632"/>
                </a:lnTo>
                <a:lnTo>
                  <a:pt x="0" y="145677"/>
                </a:lnTo>
                <a:lnTo>
                  <a:pt x="7426" y="191723"/>
                </a:lnTo>
                <a:lnTo>
                  <a:pt x="28107" y="231713"/>
                </a:lnTo>
                <a:lnTo>
                  <a:pt x="59642" y="263248"/>
                </a:lnTo>
                <a:lnTo>
                  <a:pt x="99632" y="283929"/>
                </a:lnTo>
                <a:lnTo>
                  <a:pt x="145677" y="291355"/>
                </a:lnTo>
                <a:lnTo>
                  <a:pt x="191723" y="283929"/>
                </a:lnTo>
                <a:lnTo>
                  <a:pt x="231713" y="263248"/>
                </a:lnTo>
                <a:lnTo>
                  <a:pt x="263249" y="231713"/>
                </a:lnTo>
                <a:lnTo>
                  <a:pt x="283930" y="191723"/>
                </a:lnTo>
                <a:lnTo>
                  <a:pt x="291357" y="145677"/>
                </a:lnTo>
                <a:lnTo>
                  <a:pt x="283930" y="99632"/>
                </a:lnTo>
                <a:lnTo>
                  <a:pt x="263249" y="59642"/>
                </a:lnTo>
                <a:lnTo>
                  <a:pt x="231713" y="28107"/>
                </a:lnTo>
                <a:lnTo>
                  <a:pt x="191723" y="7426"/>
                </a:lnTo>
                <a:lnTo>
                  <a:pt x="145677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9235" y="3153495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4" h="291464">
                <a:moveTo>
                  <a:pt x="0" y="145678"/>
                </a:moveTo>
                <a:lnTo>
                  <a:pt x="7426" y="99632"/>
                </a:lnTo>
                <a:lnTo>
                  <a:pt x="28107" y="59642"/>
                </a:lnTo>
                <a:lnTo>
                  <a:pt x="59642" y="28107"/>
                </a:lnTo>
                <a:lnTo>
                  <a:pt x="99632" y="7426"/>
                </a:lnTo>
                <a:lnTo>
                  <a:pt x="145678" y="0"/>
                </a:lnTo>
                <a:lnTo>
                  <a:pt x="191723" y="7426"/>
                </a:lnTo>
                <a:lnTo>
                  <a:pt x="231713" y="28107"/>
                </a:lnTo>
                <a:lnTo>
                  <a:pt x="263248" y="59642"/>
                </a:lnTo>
                <a:lnTo>
                  <a:pt x="283929" y="99632"/>
                </a:lnTo>
                <a:lnTo>
                  <a:pt x="291356" y="145678"/>
                </a:lnTo>
                <a:lnTo>
                  <a:pt x="283929" y="191723"/>
                </a:lnTo>
                <a:lnTo>
                  <a:pt x="263248" y="231713"/>
                </a:lnTo>
                <a:lnTo>
                  <a:pt x="231713" y="263248"/>
                </a:lnTo>
                <a:lnTo>
                  <a:pt x="191723" y="283929"/>
                </a:lnTo>
                <a:lnTo>
                  <a:pt x="145678" y="291356"/>
                </a:lnTo>
                <a:lnTo>
                  <a:pt x="99632" y="283929"/>
                </a:lnTo>
                <a:lnTo>
                  <a:pt x="59642" y="263248"/>
                </a:lnTo>
                <a:lnTo>
                  <a:pt x="28107" y="231713"/>
                </a:lnTo>
                <a:lnTo>
                  <a:pt x="7426" y="191723"/>
                </a:lnTo>
                <a:lnTo>
                  <a:pt x="0" y="14567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93319" y="3135883"/>
            <a:ext cx="102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等线"/>
                <a:cs typeface="等线"/>
              </a:rPr>
              <a:t>r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86648" y="3494354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19490" y="146328"/>
                </a:moveTo>
                <a:lnTo>
                  <a:pt x="73163" y="146328"/>
                </a:lnTo>
                <a:lnTo>
                  <a:pt x="73163" y="441928"/>
                </a:lnTo>
                <a:lnTo>
                  <a:pt x="219490" y="441928"/>
                </a:lnTo>
                <a:lnTo>
                  <a:pt x="219490" y="146328"/>
                </a:lnTo>
                <a:close/>
              </a:path>
              <a:path w="292735" h="441960">
                <a:moveTo>
                  <a:pt x="146326" y="0"/>
                </a:moveTo>
                <a:lnTo>
                  <a:pt x="0" y="146328"/>
                </a:lnTo>
                <a:lnTo>
                  <a:pt x="292654" y="146328"/>
                </a:lnTo>
                <a:lnTo>
                  <a:pt x="14632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6648" y="3494354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92655" y="146327"/>
                </a:moveTo>
                <a:lnTo>
                  <a:pt x="219491" y="146327"/>
                </a:lnTo>
                <a:lnTo>
                  <a:pt x="219491" y="441928"/>
                </a:lnTo>
                <a:lnTo>
                  <a:pt x="73163" y="441928"/>
                </a:lnTo>
                <a:lnTo>
                  <a:pt x="73163" y="146327"/>
                </a:lnTo>
                <a:lnTo>
                  <a:pt x="0" y="146327"/>
                </a:lnTo>
                <a:lnTo>
                  <a:pt x="146327" y="0"/>
                </a:lnTo>
                <a:lnTo>
                  <a:pt x="292655" y="14632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39901" y="3771689"/>
            <a:ext cx="1971039" cy="37084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459"/>
              </a:spcBef>
            </a:pPr>
            <a:r>
              <a:rPr sz="1400" spc="-5" dirty="0">
                <a:solidFill>
                  <a:srgbClr val="FFFFFF"/>
                </a:solidFill>
                <a:latin typeface="等线"/>
                <a:cs typeface="等线"/>
              </a:rPr>
              <a:t>Factorization</a:t>
            </a:r>
            <a:r>
              <a:rPr sz="1400" spc="-45" dirty="0">
                <a:solidFill>
                  <a:srgbClr val="FFFFFF"/>
                </a:solidFill>
                <a:latin typeface="等线"/>
                <a:cs typeface="等线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等线"/>
                <a:cs typeface="等线"/>
              </a:rPr>
              <a:t>Machine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26965" y="5186942"/>
            <a:ext cx="558800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03524" y="5270493"/>
            <a:ext cx="838200" cy="800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10436" y="5574315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295600" y="0"/>
                </a:moveTo>
                <a:lnTo>
                  <a:pt x="295600" y="73164"/>
                </a:lnTo>
                <a:lnTo>
                  <a:pt x="0" y="73164"/>
                </a:lnTo>
                <a:lnTo>
                  <a:pt x="0" y="219491"/>
                </a:lnTo>
                <a:lnTo>
                  <a:pt x="295600" y="219491"/>
                </a:lnTo>
                <a:lnTo>
                  <a:pt x="295600" y="292655"/>
                </a:lnTo>
                <a:lnTo>
                  <a:pt x="441928" y="146328"/>
                </a:lnTo>
                <a:lnTo>
                  <a:pt x="2956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10436" y="5574316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295600" y="292655"/>
                </a:moveTo>
                <a:lnTo>
                  <a:pt x="295600" y="219491"/>
                </a:lnTo>
                <a:lnTo>
                  <a:pt x="0" y="219491"/>
                </a:lnTo>
                <a:lnTo>
                  <a:pt x="0" y="73163"/>
                </a:lnTo>
                <a:lnTo>
                  <a:pt x="295600" y="73163"/>
                </a:lnTo>
                <a:lnTo>
                  <a:pt x="295600" y="0"/>
                </a:lnTo>
                <a:lnTo>
                  <a:pt x="441928" y="146327"/>
                </a:lnTo>
                <a:lnTo>
                  <a:pt x="295600" y="292655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54837" y="5587221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146328" y="0"/>
                </a:moveTo>
                <a:lnTo>
                  <a:pt x="0" y="146327"/>
                </a:lnTo>
                <a:lnTo>
                  <a:pt x="146328" y="292654"/>
                </a:lnTo>
                <a:lnTo>
                  <a:pt x="146328" y="219491"/>
                </a:lnTo>
                <a:lnTo>
                  <a:pt x="441928" y="219491"/>
                </a:lnTo>
                <a:lnTo>
                  <a:pt x="441928" y="73163"/>
                </a:lnTo>
                <a:lnTo>
                  <a:pt x="146328" y="73163"/>
                </a:lnTo>
                <a:lnTo>
                  <a:pt x="146328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54838" y="5587221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146327" y="0"/>
                </a:moveTo>
                <a:lnTo>
                  <a:pt x="146327" y="73163"/>
                </a:lnTo>
                <a:lnTo>
                  <a:pt x="441928" y="73163"/>
                </a:lnTo>
                <a:lnTo>
                  <a:pt x="441928" y="219491"/>
                </a:lnTo>
                <a:lnTo>
                  <a:pt x="146327" y="219491"/>
                </a:lnTo>
                <a:lnTo>
                  <a:pt x="146327" y="292655"/>
                </a:lnTo>
                <a:lnTo>
                  <a:pt x="0" y="146327"/>
                </a:lnTo>
                <a:lnTo>
                  <a:pt x="146327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877466" y="4946396"/>
            <a:ext cx="64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等线"/>
                <a:cs typeface="等线"/>
              </a:rPr>
              <a:t>user</a:t>
            </a:r>
            <a:r>
              <a:rPr sz="1800" spc="-90" dirty="0">
                <a:latin typeface="等线"/>
                <a:cs typeface="等线"/>
              </a:rPr>
              <a:t> </a:t>
            </a:r>
            <a:r>
              <a:rPr sz="1800" dirty="0">
                <a:latin typeface="等线"/>
                <a:cs typeface="等线"/>
              </a:rPr>
              <a:t>A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5661" y="6172888"/>
            <a:ext cx="9829165" cy="4889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Catherine, Rose, and William Cohen. “Transnets: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Learning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to transform for recommendation.”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Eleventh ACM 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Recommender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Systems (RecSys). ACM,</a:t>
            </a:r>
            <a:r>
              <a:rPr sz="1200" spc="-3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2017.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5373343" y="4827523"/>
            <a:ext cx="648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等线"/>
                <a:cs typeface="等线"/>
              </a:rPr>
              <a:t>item</a:t>
            </a:r>
            <a:r>
              <a:rPr sz="1800" spc="-95" dirty="0">
                <a:latin typeface="等线"/>
                <a:cs typeface="等线"/>
              </a:rPr>
              <a:t> </a:t>
            </a:r>
            <a:r>
              <a:rPr sz="1800" dirty="0">
                <a:latin typeface="等线"/>
                <a:cs typeface="等线"/>
              </a:rPr>
              <a:t>B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1351" y="1580006"/>
            <a:ext cx="5638799" cy="453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79499"/>
            <a:ext cx="7118350" cy="203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489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Transformational Neural Networks (TransNet)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DeepCoNN performs well when target review is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available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Extends</a:t>
            </a:r>
            <a:r>
              <a:rPr sz="20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DeepCoNN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Exploits target reviews in</a:t>
            </a:r>
            <a:r>
              <a:rPr sz="2000" spc="-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training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984" y="3302508"/>
            <a:ext cx="21075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Target -&gt;</a:t>
            </a:r>
            <a:r>
              <a:rPr sz="2000" spc="-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Source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4025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 Text-based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56103" y="3271132"/>
            <a:ext cx="4585335" cy="1075690"/>
          </a:xfrm>
          <a:custGeom>
            <a:avLst/>
            <a:gdLst/>
            <a:ahLst/>
            <a:cxnLst/>
            <a:rect l="l" t="t" r="r" b="b"/>
            <a:pathLst>
              <a:path w="4585334" h="1075689">
                <a:moveTo>
                  <a:pt x="74129" y="991759"/>
                </a:moveTo>
                <a:lnTo>
                  <a:pt x="0" y="1052511"/>
                </a:lnTo>
                <a:lnTo>
                  <a:pt x="93079" y="1075363"/>
                </a:lnTo>
                <a:lnTo>
                  <a:pt x="87479" y="1050654"/>
                </a:lnTo>
                <a:lnTo>
                  <a:pt x="72826" y="1050654"/>
                </a:lnTo>
                <a:lnTo>
                  <a:pt x="66509" y="1022785"/>
                </a:lnTo>
                <a:lnTo>
                  <a:pt x="80446" y="1019626"/>
                </a:lnTo>
                <a:lnTo>
                  <a:pt x="74129" y="991759"/>
                </a:lnTo>
                <a:close/>
              </a:path>
              <a:path w="4585334" h="1075689">
                <a:moveTo>
                  <a:pt x="80446" y="1019626"/>
                </a:moveTo>
                <a:lnTo>
                  <a:pt x="66509" y="1022785"/>
                </a:lnTo>
                <a:lnTo>
                  <a:pt x="72826" y="1050654"/>
                </a:lnTo>
                <a:lnTo>
                  <a:pt x="86763" y="1047495"/>
                </a:lnTo>
                <a:lnTo>
                  <a:pt x="80446" y="1019626"/>
                </a:lnTo>
                <a:close/>
              </a:path>
              <a:path w="4585334" h="1075689">
                <a:moveTo>
                  <a:pt x="86763" y="1047495"/>
                </a:moveTo>
                <a:lnTo>
                  <a:pt x="72826" y="1050654"/>
                </a:lnTo>
                <a:lnTo>
                  <a:pt x="87479" y="1050654"/>
                </a:lnTo>
                <a:lnTo>
                  <a:pt x="86763" y="1047495"/>
                </a:lnTo>
                <a:close/>
              </a:path>
              <a:path w="4585334" h="1075689">
                <a:moveTo>
                  <a:pt x="4578949" y="0"/>
                </a:moveTo>
                <a:lnTo>
                  <a:pt x="80446" y="1019626"/>
                </a:lnTo>
                <a:lnTo>
                  <a:pt x="86763" y="1047495"/>
                </a:lnTo>
                <a:lnTo>
                  <a:pt x="4585265" y="27867"/>
                </a:lnTo>
                <a:lnTo>
                  <a:pt x="45789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38209" y="1524218"/>
            <a:ext cx="1884045" cy="2924175"/>
          </a:xfrm>
          <a:custGeom>
            <a:avLst/>
            <a:gdLst/>
            <a:ahLst/>
            <a:cxnLst/>
            <a:rect l="l" t="t" r="r" b="b"/>
            <a:pathLst>
              <a:path w="1884045" h="2924175">
                <a:moveTo>
                  <a:pt x="0" y="0"/>
                </a:moveTo>
                <a:lnTo>
                  <a:pt x="1883543" y="0"/>
                </a:lnTo>
                <a:lnTo>
                  <a:pt x="1883543" y="2923603"/>
                </a:lnTo>
                <a:lnTo>
                  <a:pt x="0" y="292360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39899" y="4726254"/>
            <a:ext cx="1971039" cy="32512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1800" spc="-5" dirty="0">
                <a:solidFill>
                  <a:srgbClr val="FFFFFF"/>
                </a:solidFill>
                <a:latin typeface="等线"/>
                <a:cs typeface="等线"/>
              </a:rPr>
              <a:t>CNN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69940" y="5109266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19491" y="146326"/>
                </a:moveTo>
                <a:lnTo>
                  <a:pt x="73163" y="146326"/>
                </a:lnTo>
                <a:lnTo>
                  <a:pt x="73163" y="441928"/>
                </a:lnTo>
                <a:lnTo>
                  <a:pt x="219491" y="441928"/>
                </a:lnTo>
                <a:lnTo>
                  <a:pt x="219491" y="146326"/>
                </a:lnTo>
                <a:close/>
              </a:path>
              <a:path w="292735" h="441960">
                <a:moveTo>
                  <a:pt x="146326" y="0"/>
                </a:moveTo>
                <a:lnTo>
                  <a:pt x="0" y="146326"/>
                </a:lnTo>
                <a:lnTo>
                  <a:pt x="292654" y="146326"/>
                </a:lnTo>
                <a:lnTo>
                  <a:pt x="14632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69940" y="5109266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92655" y="146327"/>
                </a:moveTo>
                <a:lnTo>
                  <a:pt x="219491" y="146327"/>
                </a:lnTo>
                <a:lnTo>
                  <a:pt x="219491" y="441928"/>
                </a:lnTo>
                <a:lnTo>
                  <a:pt x="73163" y="441928"/>
                </a:lnTo>
                <a:lnTo>
                  <a:pt x="73163" y="146327"/>
                </a:lnTo>
                <a:lnTo>
                  <a:pt x="0" y="146327"/>
                </a:lnTo>
                <a:lnTo>
                  <a:pt x="146327" y="0"/>
                </a:lnTo>
                <a:lnTo>
                  <a:pt x="292655" y="14632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4024" y="5453751"/>
            <a:ext cx="1444625" cy="560070"/>
          </a:xfrm>
          <a:custGeom>
            <a:avLst/>
            <a:gdLst/>
            <a:ahLst/>
            <a:cxnLst/>
            <a:rect l="l" t="t" r="r" b="b"/>
            <a:pathLst>
              <a:path w="1444625" h="560070">
                <a:moveTo>
                  <a:pt x="722243" y="0"/>
                </a:moveTo>
                <a:lnTo>
                  <a:pt x="656505" y="1143"/>
                </a:lnTo>
                <a:lnTo>
                  <a:pt x="592419" y="4507"/>
                </a:lnTo>
                <a:lnTo>
                  <a:pt x="530242" y="9994"/>
                </a:lnTo>
                <a:lnTo>
                  <a:pt x="470229" y="17504"/>
                </a:lnTo>
                <a:lnTo>
                  <a:pt x="412634" y="26939"/>
                </a:lnTo>
                <a:lnTo>
                  <a:pt x="357713" y="38200"/>
                </a:lnTo>
                <a:lnTo>
                  <a:pt x="305720" y="51188"/>
                </a:lnTo>
                <a:lnTo>
                  <a:pt x="256911" y="65804"/>
                </a:lnTo>
                <a:lnTo>
                  <a:pt x="211540" y="81950"/>
                </a:lnTo>
                <a:lnTo>
                  <a:pt x="169862" y="99527"/>
                </a:lnTo>
                <a:lnTo>
                  <a:pt x="132133" y="118435"/>
                </a:lnTo>
                <a:lnTo>
                  <a:pt x="98607" y="138577"/>
                </a:lnTo>
                <a:lnTo>
                  <a:pt x="45185" y="182166"/>
                </a:lnTo>
                <a:lnTo>
                  <a:pt x="11636" y="229502"/>
                </a:lnTo>
                <a:lnTo>
                  <a:pt x="0" y="279796"/>
                </a:lnTo>
                <a:lnTo>
                  <a:pt x="2951" y="305263"/>
                </a:lnTo>
                <a:lnTo>
                  <a:pt x="25799" y="354177"/>
                </a:lnTo>
                <a:lnTo>
                  <a:pt x="69539" y="399739"/>
                </a:lnTo>
                <a:lnTo>
                  <a:pt x="132133" y="441157"/>
                </a:lnTo>
                <a:lnTo>
                  <a:pt x="169862" y="460066"/>
                </a:lnTo>
                <a:lnTo>
                  <a:pt x="211540" y="477642"/>
                </a:lnTo>
                <a:lnTo>
                  <a:pt x="256911" y="493788"/>
                </a:lnTo>
                <a:lnTo>
                  <a:pt x="305720" y="508405"/>
                </a:lnTo>
                <a:lnTo>
                  <a:pt x="357713" y="521393"/>
                </a:lnTo>
                <a:lnTo>
                  <a:pt x="412634" y="532653"/>
                </a:lnTo>
                <a:lnTo>
                  <a:pt x="470229" y="542088"/>
                </a:lnTo>
                <a:lnTo>
                  <a:pt x="530242" y="549599"/>
                </a:lnTo>
                <a:lnTo>
                  <a:pt x="592419" y="555085"/>
                </a:lnTo>
                <a:lnTo>
                  <a:pt x="656505" y="558450"/>
                </a:lnTo>
                <a:lnTo>
                  <a:pt x="722243" y="559593"/>
                </a:lnTo>
                <a:lnTo>
                  <a:pt x="787982" y="558450"/>
                </a:lnTo>
                <a:lnTo>
                  <a:pt x="852068" y="555085"/>
                </a:lnTo>
                <a:lnTo>
                  <a:pt x="914244" y="549599"/>
                </a:lnTo>
                <a:lnTo>
                  <a:pt x="974258" y="542088"/>
                </a:lnTo>
                <a:lnTo>
                  <a:pt x="1031852" y="532653"/>
                </a:lnTo>
                <a:lnTo>
                  <a:pt x="1086774" y="521393"/>
                </a:lnTo>
                <a:lnTo>
                  <a:pt x="1138767" y="508405"/>
                </a:lnTo>
                <a:lnTo>
                  <a:pt x="1187576" y="493788"/>
                </a:lnTo>
                <a:lnTo>
                  <a:pt x="1232947" y="477642"/>
                </a:lnTo>
                <a:lnTo>
                  <a:pt x="1274625" y="460066"/>
                </a:lnTo>
                <a:lnTo>
                  <a:pt x="1312354" y="441157"/>
                </a:lnTo>
                <a:lnTo>
                  <a:pt x="1345880" y="421015"/>
                </a:lnTo>
                <a:lnTo>
                  <a:pt x="1399302" y="377426"/>
                </a:lnTo>
                <a:lnTo>
                  <a:pt x="1432851" y="330090"/>
                </a:lnTo>
                <a:lnTo>
                  <a:pt x="1444487" y="279796"/>
                </a:lnTo>
                <a:lnTo>
                  <a:pt x="1441536" y="254329"/>
                </a:lnTo>
                <a:lnTo>
                  <a:pt x="1418688" y="205415"/>
                </a:lnTo>
                <a:lnTo>
                  <a:pt x="1374948" y="159854"/>
                </a:lnTo>
                <a:lnTo>
                  <a:pt x="1312354" y="118435"/>
                </a:lnTo>
                <a:lnTo>
                  <a:pt x="1274625" y="99527"/>
                </a:lnTo>
                <a:lnTo>
                  <a:pt x="1232947" y="81950"/>
                </a:lnTo>
                <a:lnTo>
                  <a:pt x="1187576" y="65804"/>
                </a:lnTo>
                <a:lnTo>
                  <a:pt x="1138767" y="51188"/>
                </a:lnTo>
                <a:lnTo>
                  <a:pt x="1086774" y="38200"/>
                </a:lnTo>
                <a:lnTo>
                  <a:pt x="1031852" y="26939"/>
                </a:lnTo>
                <a:lnTo>
                  <a:pt x="974258" y="17504"/>
                </a:lnTo>
                <a:lnTo>
                  <a:pt x="914244" y="9994"/>
                </a:lnTo>
                <a:lnTo>
                  <a:pt x="852068" y="4507"/>
                </a:lnTo>
                <a:lnTo>
                  <a:pt x="787982" y="1143"/>
                </a:lnTo>
                <a:lnTo>
                  <a:pt x="72224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4024" y="5453751"/>
            <a:ext cx="1444625" cy="560070"/>
          </a:xfrm>
          <a:custGeom>
            <a:avLst/>
            <a:gdLst/>
            <a:ahLst/>
            <a:cxnLst/>
            <a:rect l="l" t="t" r="r" b="b"/>
            <a:pathLst>
              <a:path w="1444625" h="560070">
                <a:moveTo>
                  <a:pt x="0" y="279797"/>
                </a:moveTo>
                <a:lnTo>
                  <a:pt x="11636" y="229503"/>
                </a:lnTo>
                <a:lnTo>
                  <a:pt x="45185" y="182166"/>
                </a:lnTo>
                <a:lnTo>
                  <a:pt x="98607" y="138578"/>
                </a:lnTo>
                <a:lnTo>
                  <a:pt x="132133" y="118436"/>
                </a:lnTo>
                <a:lnTo>
                  <a:pt x="169862" y="99527"/>
                </a:lnTo>
                <a:lnTo>
                  <a:pt x="211540" y="81950"/>
                </a:lnTo>
                <a:lnTo>
                  <a:pt x="256911" y="65804"/>
                </a:lnTo>
                <a:lnTo>
                  <a:pt x="305720" y="51188"/>
                </a:lnTo>
                <a:lnTo>
                  <a:pt x="357713" y="38200"/>
                </a:lnTo>
                <a:lnTo>
                  <a:pt x="412634" y="26939"/>
                </a:lnTo>
                <a:lnTo>
                  <a:pt x="470229" y="17504"/>
                </a:lnTo>
                <a:lnTo>
                  <a:pt x="530242" y="9994"/>
                </a:lnTo>
                <a:lnTo>
                  <a:pt x="592419" y="4507"/>
                </a:lnTo>
                <a:lnTo>
                  <a:pt x="656505" y="1143"/>
                </a:lnTo>
                <a:lnTo>
                  <a:pt x="722244" y="0"/>
                </a:lnTo>
                <a:lnTo>
                  <a:pt x="787982" y="1143"/>
                </a:lnTo>
                <a:lnTo>
                  <a:pt x="852068" y="4507"/>
                </a:lnTo>
                <a:lnTo>
                  <a:pt x="914244" y="9994"/>
                </a:lnTo>
                <a:lnTo>
                  <a:pt x="974258" y="17504"/>
                </a:lnTo>
                <a:lnTo>
                  <a:pt x="1031852" y="26939"/>
                </a:lnTo>
                <a:lnTo>
                  <a:pt x="1086774" y="38200"/>
                </a:lnTo>
                <a:lnTo>
                  <a:pt x="1138767" y="51188"/>
                </a:lnTo>
                <a:lnTo>
                  <a:pt x="1187576" y="65804"/>
                </a:lnTo>
                <a:lnTo>
                  <a:pt x="1232947" y="81950"/>
                </a:lnTo>
                <a:lnTo>
                  <a:pt x="1274625" y="99527"/>
                </a:lnTo>
                <a:lnTo>
                  <a:pt x="1312354" y="118436"/>
                </a:lnTo>
                <a:lnTo>
                  <a:pt x="1345880" y="138578"/>
                </a:lnTo>
                <a:lnTo>
                  <a:pt x="1399302" y="182166"/>
                </a:lnTo>
                <a:lnTo>
                  <a:pt x="1432851" y="229503"/>
                </a:lnTo>
                <a:lnTo>
                  <a:pt x="1444488" y="279797"/>
                </a:lnTo>
                <a:lnTo>
                  <a:pt x="1441536" y="305264"/>
                </a:lnTo>
                <a:lnTo>
                  <a:pt x="1418688" y="354178"/>
                </a:lnTo>
                <a:lnTo>
                  <a:pt x="1374948" y="399739"/>
                </a:lnTo>
                <a:lnTo>
                  <a:pt x="1312354" y="441157"/>
                </a:lnTo>
                <a:lnTo>
                  <a:pt x="1274625" y="460066"/>
                </a:lnTo>
                <a:lnTo>
                  <a:pt x="1232947" y="477643"/>
                </a:lnTo>
                <a:lnTo>
                  <a:pt x="1187576" y="493789"/>
                </a:lnTo>
                <a:lnTo>
                  <a:pt x="1138767" y="508405"/>
                </a:lnTo>
                <a:lnTo>
                  <a:pt x="1086774" y="521393"/>
                </a:lnTo>
                <a:lnTo>
                  <a:pt x="1031852" y="532654"/>
                </a:lnTo>
                <a:lnTo>
                  <a:pt x="974258" y="542089"/>
                </a:lnTo>
                <a:lnTo>
                  <a:pt x="914244" y="549599"/>
                </a:lnTo>
                <a:lnTo>
                  <a:pt x="852068" y="555086"/>
                </a:lnTo>
                <a:lnTo>
                  <a:pt x="787982" y="558450"/>
                </a:lnTo>
                <a:lnTo>
                  <a:pt x="722244" y="559594"/>
                </a:lnTo>
                <a:lnTo>
                  <a:pt x="656505" y="558450"/>
                </a:lnTo>
                <a:lnTo>
                  <a:pt x="592419" y="555086"/>
                </a:lnTo>
                <a:lnTo>
                  <a:pt x="530242" y="549599"/>
                </a:lnTo>
                <a:lnTo>
                  <a:pt x="470229" y="542089"/>
                </a:lnTo>
                <a:lnTo>
                  <a:pt x="412634" y="532654"/>
                </a:lnTo>
                <a:lnTo>
                  <a:pt x="357713" y="521393"/>
                </a:lnTo>
                <a:lnTo>
                  <a:pt x="305720" y="508405"/>
                </a:lnTo>
                <a:lnTo>
                  <a:pt x="256911" y="493789"/>
                </a:lnTo>
                <a:lnTo>
                  <a:pt x="211540" y="477643"/>
                </a:lnTo>
                <a:lnTo>
                  <a:pt x="169862" y="460066"/>
                </a:lnTo>
                <a:lnTo>
                  <a:pt x="132133" y="441157"/>
                </a:lnTo>
                <a:lnTo>
                  <a:pt x="98607" y="421015"/>
                </a:lnTo>
                <a:lnTo>
                  <a:pt x="45185" y="377427"/>
                </a:lnTo>
                <a:lnTo>
                  <a:pt x="11636" y="330090"/>
                </a:lnTo>
                <a:lnTo>
                  <a:pt x="0" y="27979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17010" y="5587491"/>
            <a:ext cx="797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等线"/>
                <a:cs typeface="等线"/>
              </a:rPr>
              <a:t>r</a:t>
            </a:r>
            <a:r>
              <a:rPr sz="1600" b="1" dirty="0">
                <a:latin typeface="等线"/>
                <a:cs typeface="等线"/>
              </a:rPr>
              <a:t>ev</a:t>
            </a:r>
            <a:r>
              <a:rPr sz="1600" b="1" spc="-5" dirty="0">
                <a:latin typeface="等线"/>
                <a:cs typeface="等线"/>
              </a:rPr>
              <a:t>ie</a:t>
            </a:r>
            <a:r>
              <a:rPr sz="1600" b="1" dirty="0">
                <a:latin typeface="等线"/>
                <a:cs typeface="等线"/>
              </a:rPr>
              <a:t>w</a:t>
            </a:r>
            <a:r>
              <a:rPr sz="1650" b="1" spc="-44" baseline="-15151" dirty="0">
                <a:latin typeface="等线"/>
                <a:cs typeface="等线"/>
              </a:rPr>
              <a:t>AB</a:t>
            </a:r>
            <a:endParaRPr sz="1650" baseline="-15151">
              <a:latin typeface="等线"/>
              <a:cs typeface="等线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75582" y="4211798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19491" y="146326"/>
                </a:moveTo>
                <a:lnTo>
                  <a:pt x="73163" y="146326"/>
                </a:lnTo>
                <a:lnTo>
                  <a:pt x="73163" y="441928"/>
                </a:lnTo>
                <a:lnTo>
                  <a:pt x="219491" y="441928"/>
                </a:lnTo>
                <a:lnTo>
                  <a:pt x="219491" y="146326"/>
                </a:lnTo>
                <a:close/>
              </a:path>
              <a:path w="292735" h="441960">
                <a:moveTo>
                  <a:pt x="146326" y="0"/>
                </a:moveTo>
                <a:lnTo>
                  <a:pt x="0" y="146326"/>
                </a:lnTo>
                <a:lnTo>
                  <a:pt x="292654" y="146326"/>
                </a:lnTo>
                <a:lnTo>
                  <a:pt x="14632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75582" y="4211799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92655" y="146327"/>
                </a:moveTo>
                <a:lnTo>
                  <a:pt x="219491" y="146327"/>
                </a:lnTo>
                <a:lnTo>
                  <a:pt x="219491" y="441928"/>
                </a:lnTo>
                <a:lnTo>
                  <a:pt x="73163" y="441928"/>
                </a:lnTo>
                <a:lnTo>
                  <a:pt x="73163" y="146327"/>
                </a:lnTo>
                <a:lnTo>
                  <a:pt x="0" y="146327"/>
                </a:lnTo>
                <a:lnTo>
                  <a:pt x="146327" y="0"/>
                </a:lnTo>
                <a:lnTo>
                  <a:pt x="292655" y="14632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99235" y="3153495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4" h="291464">
                <a:moveTo>
                  <a:pt x="145677" y="0"/>
                </a:moveTo>
                <a:lnTo>
                  <a:pt x="99632" y="7426"/>
                </a:lnTo>
                <a:lnTo>
                  <a:pt x="59642" y="28107"/>
                </a:lnTo>
                <a:lnTo>
                  <a:pt x="28107" y="59642"/>
                </a:lnTo>
                <a:lnTo>
                  <a:pt x="7426" y="99632"/>
                </a:lnTo>
                <a:lnTo>
                  <a:pt x="0" y="145677"/>
                </a:lnTo>
                <a:lnTo>
                  <a:pt x="7426" y="191723"/>
                </a:lnTo>
                <a:lnTo>
                  <a:pt x="28107" y="231713"/>
                </a:lnTo>
                <a:lnTo>
                  <a:pt x="59642" y="263248"/>
                </a:lnTo>
                <a:lnTo>
                  <a:pt x="99632" y="283929"/>
                </a:lnTo>
                <a:lnTo>
                  <a:pt x="145677" y="291355"/>
                </a:lnTo>
                <a:lnTo>
                  <a:pt x="191723" y="283929"/>
                </a:lnTo>
                <a:lnTo>
                  <a:pt x="231713" y="263248"/>
                </a:lnTo>
                <a:lnTo>
                  <a:pt x="263249" y="231713"/>
                </a:lnTo>
                <a:lnTo>
                  <a:pt x="283930" y="191723"/>
                </a:lnTo>
                <a:lnTo>
                  <a:pt x="291357" y="145677"/>
                </a:lnTo>
                <a:lnTo>
                  <a:pt x="283930" y="99632"/>
                </a:lnTo>
                <a:lnTo>
                  <a:pt x="263249" y="59642"/>
                </a:lnTo>
                <a:lnTo>
                  <a:pt x="231713" y="28107"/>
                </a:lnTo>
                <a:lnTo>
                  <a:pt x="191723" y="7426"/>
                </a:lnTo>
                <a:lnTo>
                  <a:pt x="145677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9235" y="3153495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4" h="291464">
                <a:moveTo>
                  <a:pt x="0" y="145678"/>
                </a:moveTo>
                <a:lnTo>
                  <a:pt x="7426" y="99632"/>
                </a:lnTo>
                <a:lnTo>
                  <a:pt x="28107" y="59642"/>
                </a:lnTo>
                <a:lnTo>
                  <a:pt x="59642" y="28107"/>
                </a:lnTo>
                <a:lnTo>
                  <a:pt x="99632" y="7426"/>
                </a:lnTo>
                <a:lnTo>
                  <a:pt x="145678" y="0"/>
                </a:lnTo>
                <a:lnTo>
                  <a:pt x="191723" y="7426"/>
                </a:lnTo>
                <a:lnTo>
                  <a:pt x="231713" y="28107"/>
                </a:lnTo>
                <a:lnTo>
                  <a:pt x="263248" y="59642"/>
                </a:lnTo>
                <a:lnTo>
                  <a:pt x="283929" y="99632"/>
                </a:lnTo>
                <a:lnTo>
                  <a:pt x="291356" y="145678"/>
                </a:lnTo>
                <a:lnTo>
                  <a:pt x="283929" y="191723"/>
                </a:lnTo>
                <a:lnTo>
                  <a:pt x="263248" y="231713"/>
                </a:lnTo>
                <a:lnTo>
                  <a:pt x="231713" y="263248"/>
                </a:lnTo>
                <a:lnTo>
                  <a:pt x="191723" y="283929"/>
                </a:lnTo>
                <a:lnTo>
                  <a:pt x="145678" y="291356"/>
                </a:lnTo>
                <a:lnTo>
                  <a:pt x="99632" y="283929"/>
                </a:lnTo>
                <a:lnTo>
                  <a:pt x="59642" y="263248"/>
                </a:lnTo>
                <a:lnTo>
                  <a:pt x="28107" y="231713"/>
                </a:lnTo>
                <a:lnTo>
                  <a:pt x="7426" y="191723"/>
                </a:lnTo>
                <a:lnTo>
                  <a:pt x="0" y="14567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93319" y="3135883"/>
            <a:ext cx="102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等线"/>
                <a:cs typeface="等线"/>
              </a:rPr>
              <a:t>r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86648" y="3494354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19490" y="146328"/>
                </a:moveTo>
                <a:lnTo>
                  <a:pt x="73163" y="146328"/>
                </a:lnTo>
                <a:lnTo>
                  <a:pt x="73163" y="441928"/>
                </a:lnTo>
                <a:lnTo>
                  <a:pt x="219490" y="441928"/>
                </a:lnTo>
                <a:lnTo>
                  <a:pt x="219490" y="146328"/>
                </a:lnTo>
                <a:close/>
              </a:path>
              <a:path w="292735" h="441960">
                <a:moveTo>
                  <a:pt x="146326" y="0"/>
                </a:moveTo>
                <a:lnTo>
                  <a:pt x="0" y="146328"/>
                </a:lnTo>
                <a:lnTo>
                  <a:pt x="292654" y="146328"/>
                </a:lnTo>
                <a:lnTo>
                  <a:pt x="14632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6648" y="3494354"/>
            <a:ext cx="292735" cy="441959"/>
          </a:xfrm>
          <a:custGeom>
            <a:avLst/>
            <a:gdLst/>
            <a:ahLst/>
            <a:cxnLst/>
            <a:rect l="l" t="t" r="r" b="b"/>
            <a:pathLst>
              <a:path w="292735" h="441960">
                <a:moveTo>
                  <a:pt x="292655" y="146327"/>
                </a:moveTo>
                <a:lnTo>
                  <a:pt x="219491" y="146327"/>
                </a:lnTo>
                <a:lnTo>
                  <a:pt x="219491" y="441928"/>
                </a:lnTo>
                <a:lnTo>
                  <a:pt x="73163" y="441928"/>
                </a:lnTo>
                <a:lnTo>
                  <a:pt x="73163" y="146327"/>
                </a:lnTo>
                <a:lnTo>
                  <a:pt x="0" y="146327"/>
                </a:lnTo>
                <a:lnTo>
                  <a:pt x="146327" y="0"/>
                </a:lnTo>
                <a:lnTo>
                  <a:pt x="292655" y="146327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39901" y="3771689"/>
            <a:ext cx="1971039" cy="37084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459"/>
              </a:spcBef>
            </a:pPr>
            <a:r>
              <a:rPr sz="1400" spc="-5" dirty="0">
                <a:solidFill>
                  <a:srgbClr val="FFFFFF"/>
                </a:solidFill>
                <a:latin typeface="等线"/>
                <a:cs typeface="等线"/>
              </a:rPr>
              <a:t>Factorization</a:t>
            </a:r>
            <a:r>
              <a:rPr sz="1400" spc="-45" dirty="0">
                <a:solidFill>
                  <a:srgbClr val="FFFFFF"/>
                </a:solidFill>
                <a:latin typeface="等线"/>
                <a:cs typeface="等线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等线"/>
                <a:cs typeface="等线"/>
              </a:rPr>
              <a:t>Machine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26965" y="5186942"/>
            <a:ext cx="558800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03524" y="5270493"/>
            <a:ext cx="838200" cy="800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004139" y="5991859"/>
            <a:ext cx="607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等线"/>
                <a:cs typeface="等线"/>
              </a:rPr>
              <a:t>review</a:t>
            </a:r>
            <a:r>
              <a:rPr sz="1200" b="1" spc="-7" baseline="-13888" dirty="0">
                <a:latin typeface="等线"/>
                <a:cs typeface="等线"/>
              </a:rPr>
              <a:t>AB</a:t>
            </a:r>
            <a:endParaRPr sz="1200" baseline="-13888">
              <a:latin typeface="等线"/>
              <a:cs typeface="等线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31723" y="6018310"/>
            <a:ext cx="416559" cy="416559"/>
          </a:xfrm>
          <a:custGeom>
            <a:avLst/>
            <a:gdLst/>
            <a:ahLst/>
            <a:cxnLst/>
            <a:rect l="l" t="t" r="r" b="b"/>
            <a:pathLst>
              <a:path w="416559" h="416560">
                <a:moveTo>
                  <a:pt x="53219" y="815"/>
                </a:moveTo>
                <a:lnTo>
                  <a:pt x="199856" y="146636"/>
                </a:lnTo>
                <a:lnTo>
                  <a:pt x="345677" y="0"/>
                </a:lnTo>
                <a:lnTo>
                  <a:pt x="415557" y="69491"/>
                </a:lnTo>
                <a:lnTo>
                  <a:pt x="269736" y="216128"/>
                </a:lnTo>
                <a:lnTo>
                  <a:pt x="416373" y="361949"/>
                </a:lnTo>
                <a:lnTo>
                  <a:pt x="363153" y="415466"/>
                </a:lnTo>
                <a:lnTo>
                  <a:pt x="216517" y="269645"/>
                </a:lnTo>
                <a:lnTo>
                  <a:pt x="70695" y="416282"/>
                </a:lnTo>
                <a:lnTo>
                  <a:pt x="815" y="346790"/>
                </a:lnTo>
                <a:lnTo>
                  <a:pt x="146636" y="200153"/>
                </a:lnTo>
                <a:lnTo>
                  <a:pt x="0" y="54332"/>
                </a:lnTo>
                <a:lnTo>
                  <a:pt x="53219" y="815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10436" y="5574315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295600" y="0"/>
                </a:moveTo>
                <a:lnTo>
                  <a:pt x="295600" y="73164"/>
                </a:lnTo>
                <a:lnTo>
                  <a:pt x="0" y="73164"/>
                </a:lnTo>
                <a:lnTo>
                  <a:pt x="0" y="219491"/>
                </a:lnTo>
                <a:lnTo>
                  <a:pt x="295600" y="219491"/>
                </a:lnTo>
                <a:lnTo>
                  <a:pt x="295600" y="292655"/>
                </a:lnTo>
                <a:lnTo>
                  <a:pt x="441928" y="146328"/>
                </a:lnTo>
                <a:lnTo>
                  <a:pt x="2956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10436" y="5574316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295600" y="292655"/>
                </a:moveTo>
                <a:lnTo>
                  <a:pt x="295600" y="219491"/>
                </a:lnTo>
                <a:lnTo>
                  <a:pt x="0" y="219491"/>
                </a:lnTo>
                <a:lnTo>
                  <a:pt x="0" y="73163"/>
                </a:lnTo>
                <a:lnTo>
                  <a:pt x="295600" y="73163"/>
                </a:lnTo>
                <a:lnTo>
                  <a:pt x="295600" y="0"/>
                </a:lnTo>
                <a:lnTo>
                  <a:pt x="441928" y="146327"/>
                </a:lnTo>
                <a:lnTo>
                  <a:pt x="295600" y="292655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54837" y="5587221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146328" y="0"/>
                </a:moveTo>
                <a:lnTo>
                  <a:pt x="0" y="146327"/>
                </a:lnTo>
                <a:lnTo>
                  <a:pt x="146328" y="292654"/>
                </a:lnTo>
                <a:lnTo>
                  <a:pt x="146328" y="219491"/>
                </a:lnTo>
                <a:lnTo>
                  <a:pt x="441928" y="219491"/>
                </a:lnTo>
                <a:lnTo>
                  <a:pt x="441928" y="73163"/>
                </a:lnTo>
                <a:lnTo>
                  <a:pt x="146328" y="73163"/>
                </a:lnTo>
                <a:lnTo>
                  <a:pt x="146328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54838" y="5587221"/>
            <a:ext cx="441959" cy="292735"/>
          </a:xfrm>
          <a:custGeom>
            <a:avLst/>
            <a:gdLst/>
            <a:ahLst/>
            <a:cxnLst/>
            <a:rect l="l" t="t" r="r" b="b"/>
            <a:pathLst>
              <a:path w="441960" h="292735">
                <a:moveTo>
                  <a:pt x="146327" y="0"/>
                </a:moveTo>
                <a:lnTo>
                  <a:pt x="146327" y="73163"/>
                </a:lnTo>
                <a:lnTo>
                  <a:pt x="441928" y="73163"/>
                </a:lnTo>
                <a:lnTo>
                  <a:pt x="441928" y="219491"/>
                </a:lnTo>
                <a:lnTo>
                  <a:pt x="146327" y="219491"/>
                </a:lnTo>
                <a:lnTo>
                  <a:pt x="146327" y="292655"/>
                </a:lnTo>
                <a:lnTo>
                  <a:pt x="0" y="146327"/>
                </a:lnTo>
                <a:lnTo>
                  <a:pt x="146327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877466" y="4946396"/>
            <a:ext cx="64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等线"/>
                <a:cs typeface="等线"/>
              </a:rPr>
              <a:t>user</a:t>
            </a:r>
            <a:r>
              <a:rPr sz="1800" spc="-90" dirty="0">
                <a:latin typeface="等线"/>
                <a:cs typeface="等线"/>
              </a:rPr>
              <a:t> </a:t>
            </a:r>
            <a:r>
              <a:rPr sz="1800" dirty="0">
                <a:latin typeface="等线"/>
                <a:cs typeface="等线"/>
              </a:rPr>
              <a:t>A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5373343" y="4827523"/>
            <a:ext cx="648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等线"/>
                <a:cs typeface="等线"/>
              </a:rPr>
              <a:t>item</a:t>
            </a:r>
            <a:r>
              <a:rPr sz="1800" spc="-95" dirty="0">
                <a:latin typeface="等线"/>
                <a:cs typeface="等线"/>
              </a:rPr>
              <a:t> </a:t>
            </a:r>
            <a:r>
              <a:rPr sz="1800" dirty="0">
                <a:latin typeface="等线"/>
                <a:cs typeface="等线"/>
              </a:rPr>
              <a:t>B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CB6EE15C-96CD-4F60-9A3F-3A8E17B65D62}"/>
              </a:ext>
            </a:extLst>
          </p:cNvPr>
          <p:cNvSpPr/>
          <p:nvPr/>
        </p:nvSpPr>
        <p:spPr>
          <a:xfrm>
            <a:off x="409320" y="6233331"/>
            <a:ext cx="10497820" cy="617855"/>
          </a:xfrm>
          <a:custGeom>
            <a:avLst/>
            <a:gdLst/>
            <a:ahLst/>
            <a:cxnLst/>
            <a:rect l="l" t="t" r="r" b="b"/>
            <a:pathLst>
              <a:path w="10497820" h="617854">
                <a:moveTo>
                  <a:pt x="0" y="617732"/>
                </a:moveTo>
                <a:lnTo>
                  <a:pt x="10497450" y="617732"/>
                </a:lnTo>
                <a:lnTo>
                  <a:pt x="10497450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3">
            <a:extLst>
              <a:ext uri="{FF2B5EF4-FFF2-40B4-BE49-F238E27FC236}">
                <a16:creationId xmlns:a16="http://schemas.microsoft.com/office/drawing/2014/main" id="{5FF12781-1151-43CA-B5FF-158C9FB24837}"/>
              </a:ext>
            </a:extLst>
          </p:cNvPr>
          <p:cNvSpPr txBox="1"/>
          <p:nvPr/>
        </p:nvSpPr>
        <p:spPr>
          <a:xfrm>
            <a:off x="488061" y="6325288"/>
            <a:ext cx="9829165" cy="4889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Catherine, Rose, and William Cohen. “Transnets: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Learning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to transform for recommendation.”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Eleventh ACM 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Recommender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Systems (RecSys). ACM,</a:t>
            </a:r>
            <a:r>
              <a:rPr sz="1200" spc="-3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2017.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34">
            <a:extLst>
              <a:ext uri="{FF2B5EF4-FFF2-40B4-BE49-F238E27FC236}">
                <a16:creationId xmlns:a16="http://schemas.microsoft.com/office/drawing/2014/main" id="{CD90E166-CA96-4BBE-949A-C311C16D7CCE}"/>
              </a:ext>
            </a:extLst>
          </p:cNvPr>
          <p:cNvSpPr txBox="1">
            <a:spLocks/>
          </p:cNvSpPr>
          <p:nvPr/>
        </p:nvSpPr>
        <p:spPr>
          <a:xfrm>
            <a:off x="11226165" y="6602975"/>
            <a:ext cx="212725" cy="18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等线"/>
                <a:ea typeface="+mn-ea"/>
                <a:cs typeface="等线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310"/>
                </a:lnSpc>
              </a:pPr>
              <a:t>16</a:t>
            </a:fld>
            <a:endParaRPr lang="en-US" altLang="zh-CN" dirty="0"/>
          </a:p>
        </p:txBody>
      </p:sp>
      <p:sp>
        <p:nvSpPr>
          <p:cNvPr id="28" name="object 28"/>
          <p:cNvSpPr/>
          <p:nvPr/>
        </p:nvSpPr>
        <p:spPr>
          <a:xfrm>
            <a:off x="7765512" y="5918894"/>
            <a:ext cx="1085850" cy="382270"/>
          </a:xfrm>
          <a:custGeom>
            <a:avLst/>
            <a:gdLst/>
            <a:ahLst/>
            <a:cxnLst/>
            <a:rect l="l" t="t" r="r" b="b"/>
            <a:pathLst>
              <a:path w="1085850" h="382270">
                <a:moveTo>
                  <a:pt x="0" y="191105"/>
                </a:moveTo>
                <a:lnTo>
                  <a:pt x="16572" y="144050"/>
                </a:lnTo>
                <a:lnTo>
                  <a:pt x="63577" y="101265"/>
                </a:lnTo>
                <a:lnTo>
                  <a:pt x="97221" y="81922"/>
                </a:lnTo>
                <a:lnTo>
                  <a:pt x="136948" y="64184"/>
                </a:lnTo>
                <a:lnTo>
                  <a:pt x="182248" y="48230"/>
                </a:lnTo>
                <a:lnTo>
                  <a:pt x="232614" y="34239"/>
                </a:lnTo>
                <a:lnTo>
                  <a:pt x="287538" y="22391"/>
                </a:lnTo>
                <a:lnTo>
                  <a:pt x="346510" y="12863"/>
                </a:lnTo>
                <a:lnTo>
                  <a:pt x="409022" y="5836"/>
                </a:lnTo>
                <a:lnTo>
                  <a:pt x="474565" y="1488"/>
                </a:lnTo>
                <a:lnTo>
                  <a:pt x="542632" y="0"/>
                </a:lnTo>
                <a:lnTo>
                  <a:pt x="610699" y="1488"/>
                </a:lnTo>
                <a:lnTo>
                  <a:pt x="676242" y="5836"/>
                </a:lnTo>
                <a:lnTo>
                  <a:pt x="738754" y="12863"/>
                </a:lnTo>
                <a:lnTo>
                  <a:pt x="797726" y="22391"/>
                </a:lnTo>
                <a:lnTo>
                  <a:pt x="852650" y="34239"/>
                </a:lnTo>
                <a:lnTo>
                  <a:pt x="903016" y="48230"/>
                </a:lnTo>
                <a:lnTo>
                  <a:pt x="948316" y="64184"/>
                </a:lnTo>
                <a:lnTo>
                  <a:pt x="988043" y="81922"/>
                </a:lnTo>
                <a:lnTo>
                  <a:pt x="1021687" y="101265"/>
                </a:lnTo>
                <a:lnTo>
                  <a:pt x="1068692" y="144050"/>
                </a:lnTo>
                <a:lnTo>
                  <a:pt x="1085265" y="191105"/>
                </a:lnTo>
                <a:lnTo>
                  <a:pt x="1081037" y="215077"/>
                </a:lnTo>
                <a:lnTo>
                  <a:pt x="1048739" y="260176"/>
                </a:lnTo>
                <a:lnTo>
                  <a:pt x="988043" y="300288"/>
                </a:lnTo>
                <a:lnTo>
                  <a:pt x="948316" y="318026"/>
                </a:lnTo>
                <a:lnTo>
                  <a:pt x="903016" y="333980"/>
                </a:lnTo>
                <a:lnTo>
                  <a:pt x="852650" y="347971"/>
                </a:lnTo>
                <a:lnTo>
                  <a:pt x="797726" y="359819"/>
                </a:lnTo>
                <a:lnTo>
                  <a:pt x="738754" y="369347"/>
                </a:lnTo>
                <a:lnTo>
                  <a:pt x="676242" y="376374"/>
                </a:lnTo>
                <a:lnTo>
                  <a:pt x="610699" y="380722"/>
                </a:lnTo>
                <a:lnTo>
                  <a:pt x="542632" y="382211"/>
                </a:lnTo>
                <a:lnTo>
                  <a:pt x="474565" y="380722"/>
                </a:lnTo>
                <a:lnTo>
                  <a:pt x="409022" y="376374"/>
                </a:lnTo>
                <a:lnTo>
                  <a:pt x="346510" y="369347"/>
                </a:lnTo>
                <a:lnTo>
                  <a:pt x="287538" y="359819"/>
                </a:lnTo>
                <a:lnTo>
                  <a:pt x="232614" y="347971"/>
                </a:lnTo>
                <a:lnTo>
                  <a:pt x="182248" y="333980"/>
                </a:lnTo>
                <a:lnTo>
                  <a:pt x="136948" y="318026"/>
                </a:lnTo>
                <a:lnTo>
                  <a:pt x="97221" y="300288"/>
                </a:lnTo>
                <a:lnTo>
                  <a:pt x="63577" y="280945"/>
                </a:lnTo>
                <a:lnTo>
                  <a:pt x="16572" y="238160"/>
                </a:lnTo>
                <a:lnTo>
                  <a:pt x="0" y="191105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68272" y="5916539"/>
            <a:ext cx="1085850" cy="382270"/>
          </a:xfrm>
          <a:custGeom>
            <a:avLst/>
            <a:gdLst/>
            <a:ahLst/>
            <a:cxnLst/>
            <a:rect l="l" t="t" r="r" b="b"/>
            <a:pathLst>
              <a:path w="1085850" h="382270">
                <a:moveTo>
                  <a:pt x="542632" y="0"/>
                </a:moveTo>
                <a:lnTo>
                  <a:pt x="474566" y="1488"/>
                </a:lnTo>
                <a:lnTo>
                  <a:pt x="409022" y="5836"/>
                </a:lnTo>
                <a:lnTo>
                  <a:pt x="346510" y="12863"/>
                </a:lnTo>
                <a:lnTo>
                  <a:pt x="287538" y="22390"/>
                </a:lnTo>
                <a:lnTo>
                  <a:pt x="232614" y="34239"/>
                </a:lnTo>
                <a:lnTo>
                  <a:pt x="182248" y="48230"/>
                </a:lnTo>
                <a:lnTo>
                  <a:pt x="136948" y="64184"/>
                </a:lnTo>
                <a:lnTo>
                  <a:pt x="97221" y="81922"/>
                </a:lnTo>
                <a:lnTo>
                  <a:pt x="63577" y="101265"/>
                </a:lnTo>
                <a:lnTo>
                  <a:pt x="16572" y="144050"/>
                </a:lnTo>
                <a:lnTo>
                  <a:pt x="0" y="191105"/>
                </a:lnTo>
                <a:lnTo>
                  <a:pt x="4227" y="215077"/>
                </a:lnTo>
                <a:lnTo>
                  <a:pt x="36525" y="260176"/>
                </a:lnTo>
                <a:lnTo>
                  <a:pt x="97221" y="300288"/>
                </a:lnTo>
                <a:lnTo>
                  <a:pt x="136948" y="318026"/>
                </a:lnTo>
                <a:lnTo>
                  <a:pt x="182248" y="333980"/>
                </a:lnTo>
                <a:lnTo>
                  <a:pt x="232614" y="347971"/>
                </a:lnTo>
                <a:lnTo>
                  <a:pt x="287538" y="359819"/>
                </a:lnTo>
                <a:lnTo>
                  <a:pt x="346510" y="369347"/>
                </a:lnTo>
                <a:lnTo>
                  <a:pt x="409022" y="376374"/>
                </a:lnTo>
                <a:lnTo>
                  <a:pt x="474566" y="380721"/>
                </a:lnTo>
                <a:lnTo>
                  <a:pt x="542632" y="382210"/>
                </a:lnTo>
                <a:lnTo>
                  <a:pt x="610699" y="380721"/>
                </a:lnTo>
                <a:lnTo>
                  <a:pt x="676242" y="376374"/>
                </a:lnTo>
                <a:lnTo>
                  <a:pt x="738754" y="369347"/>
                </a:lnTo>
                <a:lnTo>
                  <a:pt x="797726" y="359819"/>
                </a:lnTo>
                <a:lnTo>
                  <a:pt x="852649" y="347971"/>
                </a:lnTo>
                <a:lnTo>
                  <a:pt x="903016" y="333980"/>
                </a:lnTo>
                <a:lnTo>
                  <a:pt x="948316" y="318026"/>
                </a:lnTo>
                <a:lnTo>
                  <a:pt x="988042" y="300288"/>
                </a:lnTo>
                <a:lnTo>
                  <a:pt x="1021686" y="280945"/>
                </a:lnTo>
                <a:lnTo>
                  <a:pt x="1068692" y="238160"/>
                </a:lnTo>
                <a:lnTo>
                  <a:pt x="1085264" y="191105"/>
                </a:lnTo>
                <a:lnTo>
                  <a:pt x="1081036" y="167133"/>
                </a:lnTo>
                <a:lnTo>
                  <a:pt x="1048739" y="122034"/>
                </a:lnTo>
                <a:lnTo>
                  <a:pt x="988042" y="81922"/>
                </a:lnTo>
                <a:lnTo>
                  <a:pt x="948316" y="64184"/>
                </a:lnTo>
                <a:lnTo>
                  <a:pt x="903016" y="48230"/>
                </a:lnTo>
                <a:lnTo>
                  <a:pt x="852649" y="34239"/>
                </a:lnTo>
                <a:lnTo>
                  <a:pt x="797726" y="22390"/>
                </a:lnTo>
                <a:lnTo>
                  <a:pt x="738754" y="12863"/>
                </a:lnTo>
                <a:lnTo>
                  <a:pt x="676242" y="5836"/>
                </a:lnTo>
                <a:lnTo>
                  <a:pt x="610699" y="1488"/>
                </a:lnTo>
                <a:lnTo>
                  <a:pt x="5426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9">
            <a:extLst>
              <a:ext uri="{FF2B5EF4-FFF2-40B4-BE49-F238E27FC236}">
                <a16:creationId xmlns:a16="http://schemas.microsoft.com/office/drawing/2014/main" id="{2BD35B34-95F3-4E84-9427-6F823CC97561}"/>
              </a:ext>
            </a:extLst>
          </p:cNvPr>
          <p:cNvSpPr txBox="1"/>
          <p:nvPr/>
        </p:nvSpPr>
        <p:spPr>
          <a:xfrm>
            <a:off x="8007880" y="5987568"/>
            <a:ext cx="607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等线"/>
                <a:cs typeface="等线"/>
              </a:rPr>
              <a:t>review</a:t>
            </a:r>
            <a:r>
              <a:rPr sz="1200" b="1" spc="-7" baseline="-13888" dirty="0">
                <a:latin typeface="等线"/>
                <a:cs typeface="等线"/>
              </a:rPr>
              <a:t>AB</a:t>
            </a:r>
            <a:endParaRPr sz="1200" baseline="-13888">
              <a:latin typeface="等线"/>
              <a:cs typeface="等线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29234" y="5981362"/>
            <a:ext cx="416559" cy="416559"/>
          </a:xfrm>
          <a:custGeom>
            <a:avLst/>
            <a:gdLst/>
            <a:ahLst/>
            <a:cxnLst/>
            <a:rect l="l" t="t" r="r" b="b"/>
            <a:pathLst>
              <a:path w="416559" h="416560">
                <a:moveTo>
                  <a:pt x="53219" y="815"/>
                </a:moveTo>
                <a:lnTo>
                  <a:pt x="0" y="54332"/>
                </a:lnTo>
                <a:lnTo>
                  <a:pt x="146636" y="200153"/>
                </a:lnTo>
                <a:lnTo>
                  <a:pt x="815" y="346790"/>
                </a:lnTo>
                <a:lnTo>
                  <a:pt x="70695" y="416281"/>
                </a:lnTo>
                <a:lnTo>
                  <a:pt x="216517" y="269645"/>
                </a:lnTo>
                <a:lnTo>
                  <a:pt x="323551" y="269645"/>
                </a:lnTo>
                <a:lnTo>
                  <a:pt x="269735" y="216128"/>
                </a:lnTo>
                <a:lnTo>
                  <a:pt x="338840" y="146636"/>
                </a:lnTo>
                <a:lnTo>
                  <a:pt x="199856" y="146636"/>
                </a:lnTo>
                <a:lnTo>
                  <a:pt x="53219" y="815"/>
                </a:lnTo>
                <a:close/>
              </a:path>
              <a:path w="416559" h="416560">
                <a:moveTo>
                  <a:pt x="323551" y="269645"/>
                </a:moveTo>
                <a:lnTo>
                  <a:pt x="216517" y="269645"/>
                </a:lnTo>
                <a:lnTo>
                  <a:pt x="363153" y="415466"/>
                </a:lnTo>
                <a:lnTo>
                  <a:pt x="416373" y="361949"/>
                </a:lnTo>
                <a:lnTo>
                  <a:pt x="323551" y="269645"/>
                </a:lnTo>
                <a:close/>
              </a:path>
              <a:path w="416559" h="416560">
                <a:moveTo>
                  <a:pt x="345677" y="0"/>
                </a:moveTo>
                <a:lnTo>
                  <a:pt x="199856" y="146636"/>
                </a:lnTo>
                <a:lnTo>
                  <a:pt x="338840" y="146636"/>
                </a:lnTo>
                <a:lnTo>
                  <a:pt x="415556" y="69491"/>
                </a:lnTo>
                <a:lnTo>
                  <a:pt x="3456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4025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 Text-based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6920" y="6242383"/>
            <a:ext cx="10497820" cy="456565"/>
          </a:xfrm>
          <a:custGeom>
            <a:avLst/>
            <a:gdLst/>
            <a:ahLst/>
            <a:cxnLst/>
            <a:rect l="l" t="t" r="r" b="b"/>
            <a:pathLst>
              <a:path w="10497820" h="456565">
                <a:moveTo>
                  <a:pt x="0" y="456280"/>
                </a:moveTo>
                <a:lnTo>
                  <a:pt x="10497450" y="456280"/>
                </a:lnTo>
                <a:lnTo>
                  <a:pt x="10497450" y="0"/>
                </a:lnTo>
                <a:lnTo>
                  <a:pt x="0" y="0"/>
                </a:lnTo>
                <a:lnTo>
                  <a:pt x="0" y="456280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7929" y="2540227"/>
            <a:ext cx="9796139" cy="2668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8198" y="3210760"/>
            <a:ext cx="3329940" cy="1806575"/>
          </a:xfrm>
          <a:custGeom>
            <a:avLst/>
            <a:gdLst/>
            <a:ahLst/>
            <a:cxnLst/>
            <a:rect l="l" t="t" r="r" b="b"/>
            <a:pathLst>
              <a:path w="3329940" h="1806575">
                <a:moveTo>
                  <a:pt x="0" y="0"/>
                </a:moveTo>
                <a:lnTo>
                  <a:pt x="3329609" y="0"/>
                </a:lnTo>
                <a:lnTo>
                  <a:pt x="3329609" y="1806415"/>
                </a:lnTo>
                <a:lnTo>
                  <a:pt x="0" y="180641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6920" y="6218897"/>
            <a:ext cx="9829165" cy="4889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Catherine, Rose, and William Cohen. “Transnets: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Learning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to transform for recommendation.”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Eleventh ACM 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Recommender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Systems (RecSys). ACM,</a:t>
            </a:r>
            <a:r>
              <a:rPr sz="1200" spc="-3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2017.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9273" y="1795745"/>
            <a:ext cx="5588000" cy="436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784" y="1079499"/>
            <a:ext cx="7580630" cy="2553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Dual Local and Global attention</a:t>
            </a:r>
            <a:r>
              <a:rPr sz="2800" spc="-2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(D-Attn)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First try enables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interpretation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reviews based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on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neural</a:t>
            </a:r>
            <a:r>
              <a:rPr sz="2000" spc="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Dual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attention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for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selective</a:t>
            </a:r>
            <a:r>
              <a:rPr sz="2000" spc="1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features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Local: insight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on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preference (properties) over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local</a:t>
            </a:r>
            <a:r>
              <a:rPr sz="2000" spc="-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window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Global: globally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semantic</a:t>
            </a:r>
            <a:r>
              <a:rPr sz="2000" spc="-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features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172" y="6135958"/>
            <a:ext cx="11139805" cy="617855"/>
          </a:xfrm>
          <a:custGeom>
            <a:avLst/>
            <a:gdLst/>
            <a:ahLst/>
            <a:cxnLst/>
            <a:rect l="l" t="t" r="r" b="b"/>
            <a:pathLst>
              <a:path w="11139805" h="617854">
                <a:moveTo>
                  <a:pt x="0" y="617732"/>
                </a:moveTo>
                <a:lnTo>
                  <a:pt x="11139683" y="617732"/>
                </a:lnTo>
                <a:lnTo>
                  <a:pt x="11139683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99165" y="6463275"/>
            <a:ext cx="1619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32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912" y="6227752"/>
            <a:ext cx="10668635" cy="4889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Seo S, Huang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J,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Yang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H, et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al.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Interpretable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convolutional neural networks with dual local and global attention for review rating prediction,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</a:t>
            </a:r>
            <a:r>
              <a:rPr sz="1200" spc="2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Eleventh ACM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Recommender Systems (RecSys),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2017:</a:t>
            </a:r>
            <a:r>
              <a:rPr sz="1200" spc="5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297-305.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347411" y="1813055"/>
            <a:ext cx="5588000" cy="436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6389686" y="1779241"/>
            <a:ext cx="1332230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2180"/>
              </a:lnSpc>
            </a:pP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ural</a:t>
            </a:r>
            <a:r>
              <a:rPr sz="2000" spc="-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window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784" y="1079499"/>
            <a:ext cx="6384925" cy="2553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Dual Local and Global attention (D-Attn)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First try enables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interpretation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reviews based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on</a:t>
            </a:r>
            <a:r>
              <a:rPr sz="2000" spc="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ne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Dual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attention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for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selective</a:t>
            </a:r>
            <a:r>
              <a:rPr sz="2000" spc="1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features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Local: insight</a:t>
            </a:r>
            <a:r>
              <a:rPr sz="2000" spc="-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on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Global:</a:t>
            </a:r>
            <a:r>
              <a:rPr sz="2000" spc="-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globally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1946" y="2821657"/>
            <a:ext cx="3625215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2180"/>
              </a:lnSpc>
            </a:pP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preference (properties) over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a</a:t>
            </a:r>
            <a:r>
              <a:rPr sz="2000" spc="-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local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semantic</a:t>
            </a:r>
            <a:r>
              <a:rPr sz="2000" spc="-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features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7172" y="6135958"/>
            <a:ext cx="11139805" cy="617855"/>
          </a:xfrm>
          <a:custGeom>
            <a:avLst/>
            <a:gdLst/>
            <a:ahLst/>
            <a:cxnLst/>
            <a:rect l="l" t="t" r="r" b="b"/>
            <a:pathLst>
              <a:path w="11139805" h="617854">
                <a:moveTo>
                  <a:pt x="0" y="617732"/>
                </a:moveTo>
                <a:lnTo>
                  <a:pt x="11139683" y="617732"/>
                </a:lnTo>
                <a:lnTo>
                  <a:pt x="11139683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7279" y="3758254"/>
            <a:ext cx="3734107" cy="613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38709" y="4352965"/>
            <a:ext cx="1149308" cy="1000125"/>
          </a:xfrm>
          <a:custGeom>
            <a:avLst/>
            <a:gdLst/>
            <a:ahLst/>
            <a:cxnLst/>
            <a:rect l="l" t="t" r="r" b="b"/>
            <a:pathLst>
              <a:path w="1026159" h="1000125">
                <a:moveTo>
                  <a:pt x="0" y="0"/>
                </a:moveTo>
                <a:lnTo>
                  <a:pt x="1025876" y="0"/>
                </a:lnTo>
                <a:lnTo>
                  <a:pt x="1025876" y="999890"/>
                </a:lnTo>
                <a:lnTo>
                  <a:pt x="0" y="99989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9800" y="4140944"/>
            <a:ext cx="655222" cy="617856"/>
          </a:xfrm>
          <a:custGeom>
            <a:avLst/>
            <a:gdLst/>
            <a:ahLst/>
            <a:cxnLst/>
            <a:rect l="l" t="t" r="r" b="b"/>
            <a:pathLst>
              <a:path w="434340" h="889000">
                <a:moveTo>
                  <a:pt x="51625" y="71308"/>
                </a:moveTo>
                <a:lnTo>
                  <a:pt x="25812" y="83566"/>
                </a:lnTo>
                <a:lnTo>
                  <a:pt x="408268" y="888950"/>
                </a:lnTo>
                <a:lnTo>
                  <a:pt x="434080" y="876692"/>
                </a:lnTo>
                <a:lnTo>
                  <a:pt x="51625" y="71308"/>
                </a:lnTo>
                <a:close/>
              </a:path>
              <a:path w="434340" h="889000">
                <a:moveTo>
                  <a:pt x="1945" y="0"/>
                </a:moveTo>
                <a:lnTo>
                  <a:pt x="0" y="95824"/>
                </a:lnTo>
                <a:lnTo>
                  <a:pt x="25812" y="83566"/>
                </a:lnTo>
                <a:lnTo>
                  <a:pt x="19683" y="70660"/>
                </a:lnTo>
                <a:lnTo>
                  <a:pt x="45496" y="58402"/>
                </a:lnTo>
                <a:lnTo>
                  <a:pt x="76607" y="58402"/>
                </a:lnTo>
                <a:lnTo>
                  <a:pt x="1945" y="0"/>
                </a:lnTo>
                <a:close/>
              </a:path>
              <a:path w="434340" h="889000">
                <a:moveTo>
                  <a:pt x="45496" y="58402"/>
                </a:moveTo>
                <a:lnTo>
                  <a:pt x="19683" y="70660"/>
                </a:lnTo>
                <a:lnTo>
                  <a:pt x="25812" y="83566"/>
                </a:lnTo>
                <a:lnTo>
                  <a:pt x="51625" y="71308"/>
                </a:lnTo>
                <a:lnTo>
                  <a:pt x="45496" y="58402"/>
                </a:lnTo>
                <a:close/>
              </a:path>
              <a:path w="434340" h="889000">
                <a:moveTo>
                  <a:pt x="76607" y="58402"/>
                </a:moveTo>
                <a:lnTo>
                  <a:pt x="45496" y="58402"/>
                </a:lnTo>
                <a:lnTo>
                  <a:pt x="51625" y="71308"/>
                </a:lnTo>
                <a:lnTo>
                  <a:pt x="77436" y="59051"/>
                </a:lnTo>
                <a:lnTo>
                  <a:pt x="76607" y="584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099165" y="6463275"/>
            <a:ext cx="1619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32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5912" y="6227752"/>
            <a:ext cx="10668635" cy="4889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Seo S, Huang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J,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Yang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H, et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al.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Interpretable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convolutional neural networks with dual local and global attention for review rating prediction,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</a:t>
            </a:r>
            <a:r>
              <a:rPr sz="1200" spc="2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Eleventh ACM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Recommender Systems (RecSys),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2017:</a:t>
            </a:r>
            <a:r>
              <a:rPr sz="1200" spc="5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297-305.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65276"/>
            <a:ext cx="8534400" cy="46551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Introduction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on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Review-based Recommender System</a:t>
            </a:r>
            <a:r>
              <a:rPr sz="2600" spc="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(RRS)</a:t>
            </a: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185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Development Course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Review-based Recommender</a:t>
            </a:r>
            <a:r>
              <a:rPr sz="2600" spc="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105" dirty="0">
                <a:solidFill>
                  <a:srgbClr val="002060"/>
                </a:solidFill>
                <a:latin typeface="Times New Roman"/>
                <a:cs typeface="Times New Roman"/>
              </a:rPr>
              <a:t>System</a:t>
            </a:r>
            <a:endParaRPr sz="26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1985"/>
              </a:spcBef>
              <a:buClr>
                <a:srgbClr val="0B1B4A"/>
              </a:buClr>
              <a:buFont typeface="Arial"/>
              <a:buChar char="➢"/>
              <a:tabLst>
                <a:tab pos="8128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Conventional</a:t>
            </a:r>
            <a:r>
              <a:rPr sz="2200" spc="-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2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1845"/>
              </a:spcBef>
              <a:buClr>
                <a:srgbClr val="0B1B4A"/>
              </a:buClr>
              <a:buFont typeface="Arial"/>
              <a:buChar char="➢"/>
              <a:tabLst>
                <a:tab pos="8128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 Learning </a:t>
            </a:r>
            <a:r>
              <a:rPr sz="2200" dirty="0">
                <a:solidFill>
                  <a:srgbClr val="002060"/>
                </a:solidFill>
                <a:latin typeface="Times New Roman"/>
                <a:cs typeface="Times New Roman"/>
              </a:rPr>
              <a:t>for</a:t>
            </a:r>
            <a:r>
              <a:rPr sz="22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200">
              <a:latin typeface="Times New Roman"/>
              <a:cs typeface="Times New Roman"/>
            </a:endParaRPr>
          </a:p>
          <a:p>
            <a:pPr marL="1270000" lvl="2" indent="-342900">
              <a:lnSpc>
                <a:spcPct val="100000"/>
              </a:lnSpc>
              <a:spcBef>
                <a:spcPts val="1660"/>
              </a:spcBef>
              <a:buClr>
                <a:srgbClr val="0B1B4A"/>
              </a:buClr>
              <a:buFont typeface="Arial"/>
              <a:buChar char="➢"/>
              <a:tabLst>
                <a:tab pos="1269365" algn="l"/>
                <a:tab pos="1270000" algn="l"/>
              </a:tabLst>
            </a:pP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CNN, RNN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and Attention</a:t>
            </a:r>
            <a:r>
              <a:rPr sz="2000" spc="-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Mechanism</a:t>
            </a:r>
            <a:endParaRPr sz="2000">
              <a:latin typeface="Times New Roman"/>
              <a:cs typeface="Times New Roman"/>
            </a:endParaRPr>
          </a:p>
          <a:p>
            <a:pPr marL="1270000" lvl="2" indent="-342900">
              <a:lnSpc>
                <a:spcPct val="100000"/>
              </a:lnSpc>
              <a:spcBef>
                <a:spcPts val="1700"/>
              </a:spcBef>
              <a:buClr>
                <a:srgbClr val="0B1B4A"/>
              </a:buClr>
              <a:buFont typeface="Arial"/>
              <a:buChar char="➢"/>
              <a:tabLst>
                <a:tab pos="1269365" algn="l"/>
                <a:tab pos="1270000" algn="l"/>
              </a:tabLst>
            </a:pP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Aspect based</a:t>
            </a:r>
            <a:r>
              <a:rPr sz="2000" spc="-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0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Clr>
                <a:srgbClr val="0B1B4A"/>
              </a:buClr>
            </a:pPr>
            <a:endParaRPr sz="1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Exploiting </a:t>
            </a: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Auxiliary</a:t>
            </a:r>
            <a:r>
              <a:rPr sz="260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Review</a:t>
            </a:r>
            <a:endParaRPr lang="en-US" altLang="zh-CN" sz="26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18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Summary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1304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Ag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67427" y="6421628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7373" y="3930650"/>
            <a:ext cx="3009900" cy="2425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3216" y="1513585"/>
            <a:ext cx="5257800" cy="478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79499"/>
            <a:ext cx="1083246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Neural Attentional Regression with Review-level Explanation</a:t>
            </a:r>
            <a:r>
              <a:rPr sz="2800" spc="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480" dirty="0">
                <a:solidFill>
                  <a:srgbClr val="002060"/>
                </a:solidFill>
                <a:latin typeface="Times New Roman"/>
                <a:cs typeface="Times New Roman"/>
              </a:rPr>
              <a:t>(NARRE)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Few models consider the usefulness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2000" spc="-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Useful reviews advance prediction</a:t>
            </a:r>
            <a:r>
              <a:rPr sz="2000" spc="-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accuracy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587" y="3030220"/>
            <a:ext cx="2400300" cy="749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587" y="3852545"/>
            <a:ext cx="4648200" cy="1524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732"/>
                </a:moveTo>
                <a:lnTo>
                  <a:pt x="10640301" y="617732"/>
                </a:lnTo>
                <a:lnTo>
                  <a:pt x="10640301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1563107"/>
            <a:ext cx="1970971" cy="334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9723" y="6316144"/>
            <a:ext cx="10172700" cy="492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Chen C, Zhang M, Liu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Y, et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al. Neural attentional rating regression with review-level explanations,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World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Wide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Web</a:t>
            </a:r>
            <a:r>
              <a:rPr sz="1200" spc="2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(WWW),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2018:</a:t>
            </a:r>
            <a:r>
              <a:rPr sz="1200" spc="-5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1583-1592.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70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110834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>
                <a:solidFill>
                  <a:srgbClr val="FFFFFF"/>
                </a:solidFill>
                <a:latin typeface="Calibri"/>
                <a:cs typeface="Calibri"/>
              </a:rPr>
              <a:t>Disadvantage of separate modeling of user items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42C375D8-E03D-4C1F-9E46-8C36AD693E62}"/>
              </a:ext>
            </a:extLst>
          </p:cNvPr>
          <p:cNvSpPr txBox="1"/>
          <p:nvPr/>
        </p:nvSpPr>
        <p:spPr>
          <a:xfrm>
            <a:off x="153784" y="1079499"/>
            <a:ext cx="108324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lang="en-US" sz="2800" spc="-5">
                <a:solidFill>
                  <a:srgbClr val="002060"/>
                </a:solidFill>
                <a:latin typeface="Times New Roman"/>
                <a:cs typeface="Times New Roman"/>
              </a:rPr>
              <a:t>User historical reviews include comments on various types of items</a:t>
            </a:r>
            <a:endParaRPr lang="en-US" altLang="zh-CN" sz="2800" spc="-5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F8AFC7-9741-4EFA-89EA-13F0126362DC}"/>
              </a:ext>
            </a:extLst>
          </p:cNvPr>
          <p:cNvSpPr txBox="1"/>
          <p:nvPr/>
        </p:nvSpPr>
        <p:spPr>
          <a:xfrm>
            <a:off x="601335" y="3106238"/>
            <a:ext cx="96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User A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7A4311-562B-408F-B21B-274235FC28F9}"/>
              </a:ext>
            </a:extLst>
          </p:cNvPr>
          <p:cNvSpPr txBox="1"/>
          <p:nvPr/>
        </p:nvSpPr>
        <p:spPr>
          <a:xfrm>
            <a:off x="2118948" y="2446815"/>
            <a:ext cx="641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This is </a:t>
            </a:r>
            <a:r>
              <a:rPr lang="en-AU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my favourite </a:t>
            </a:r>
            <a:r>
              <a:rPr lang="en-AU" alt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3AF686-8C41-4A3A-9BC1-BA90DEFA13FA}"/>
              </a:ext>
            </a:extLst>
          </p:cNvPr>
          <p:cNvSpPr txBox="1"/>
          <p:nvPr/>
        </p:nvSpPr>
        <p:spPr>
          <a:xfrm>
            <a:off x="2118948" y="3106238"/>
            <a:ext cx="473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The quality of </a:t>
            </a:r>
            <a:r>
              <a:rPr lang="en-AU" alt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chair</a:t>
            </a:r>
            <a:r>
              <a:rPr lang="en-AU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is good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6498B1-256F-4F3C-A1BA-6186746CFFB2}"/>
              </a:ext>
            </a:extLst>
          </p:cNvPr>
          <p:cNvSpPr txBox="1"/>
          <p:nvPr/>
        </p:nvSpPr>
        <p:spPr>
          <a:xfrm>
            <a:off x="601335" y="5031690"/>
            <a:ext cx="96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Item A</a:t>
            </a:r>
            <a:endParaRPr lang="zh-CN" altLang="en-US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BAB3568B-9824-42A8-83BE-5C12EE822306}"/>
              </a:ext>
            </a:extLst>
          </p:cNvPr>
          <p:cNvSpPr/>
          <p:nvPr/>
        </p:nvSpPr>
        <p:spPr>
          <a:xfrm>
            <a:off x="1652954" y="2552323"/>
            <a:ext cx="351693" cy="1485900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982A05D-9364-49D5-B903-90A059D7E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665875"/>
            <a:ext cx="1462101" cy="114839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0E93C97-F247-4085-952D-A0B6DF659448}"/>
              </a:ext>
            </a:extLst>
          </p:cNvPr>
          <p:cNvSpPr txBox="1"/>
          <p:nvPr/>
        </p:nvSpPr>
        <p:spPr>
          <a:xfrm>
            <a:off x="2118948" y="3821786"/>
            <a:ext cx="57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 do not like bit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ter</a:t>
            </a:r>
            <a:r>
              <a:rPr lang="en-AU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AU" alt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coffee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732"/>
                </a:moveTo>
                <a:lnTo>
                  <a:pt x="10640301" y="617732"/>
                </a:lnTo>
                <a:lnTo>
                  <a:pt x="10640301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78952" y="981350"/>
            <a:ext cx="3865707" cy="5195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3784" y="1091691"/>
            <a:ext cx="8075816" cy="1927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Multi-Pointer Co-Attention Networks</a:t>
            </a:r>
            <a:r>
              <a:rPr sz="2800" spc="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(MPCN)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55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Co-Attention to identify the most important</a:t>
            </a:r>
            <a:r>
              <a:rPr sz="2000" spc="-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endParaRPr sz="2000">
              <a:latin typeface="Times New Roman"/>
              <a:cs typeface="Times New Roman"/>
            </a:endParaRPr>
          </a:p>
          <a:p>
            <a:pPr marL="830580" marR="386715" indent="-360680">
              <a:lnSpc>
                <a:spcPct val="150000"/>
              </a:lnSpc>
              <a:spcBef>
                <a:spcPts val="48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Co-Attention to identify the most important words</a:t>
            </a:r>
            <a:r>
              <a:rPr sz="2000" spc="-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in</a:t>
            </a:r>
            <a:r>
              <a:rPr sz="2000" spc="-1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these</a:t>
            </a:r>
            <a:r>
              <a:rPr lang="en-US" sz="2000" spc="-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r>
              <a:rPr lang="en-US" sz="2000">
                <a:solidFill>
                  <a:srgbClr val="002060"/>
                </a:solidFill>
                <a:latin typeface="Times New Roman"/>
                <a:cs typeface="Times New Roman"/>
              </a:rPr>
              <a:t>    		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9723" y="6316144"/>
            <a:ext cx="10172700" cy="492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Chen C, Zhang M, Liu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Y, et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al. Neural attentional rating regression with review-level explanations,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World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Wide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Web</a:t>
            </a:r>
            <a:r>
              <a:rPr sz="1200" spc="2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(WWW),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2018:</a:t>
            </a:r>
            <a:r>
              <a:rPr sz="1200" spc="-5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1583-1592.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732"/>
                </a:moveTo>
                <a:lnTo>
                  <a:pt x="10640301" y="617732"/>
                </a:lnTo>
                <a:lnTo>
                  <a:pt x="10640301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78952" y="981350"/>
            <a:ext cx="3865707" cy="5195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3784" y="1091691"/>
            <a:ext cx="8075816" cy="1927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Multi-Pointer Co-Attention Networks</a:t>
            </a:r>
            <a:r>
              <a:rPr sz="2800" spc="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(MPCN)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55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Co-Attention to identify the most important</a:t>
            </a:r>
            <a:r>
              <a:rPr sz="2000" spc="-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endParaRPr sz="2000">
              <a:latin typeface="Times New Roman"/>
              <a:cs typeface="Times New Roman"/>
            </a:endParaRPr>
          </a:p>
          <a:p>
            <a:pPr marL="830580" marR="386715" indent="-360680">
              <a:lnSpc>
                <a:spcPct val="150000"/>
              </a:lnSpc>
              <a:spcBef>
                <a:spcPts val="48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Co-Attention to identify the most important words</a:t>
            </a:r>
            <a:r>
              <a:rPr sz="2000" spc="-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in</a:t>
            </a:r>
            <a:r>
              <a:rPr sz="2000" spc="-1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these</a:t>
            </a:r>
            <a:r>
              <a:rPr lang="en-US" sz="2000" spc="-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r>
              <a:rPr lang="en-US" sz="2000">
                <a:solidFill>
                  <a:srgbClr val="002060"/>
                </a:solidFill>
                <a:latin typeface="Times New Roman"/>
                <a:cs typeface="Times New Roman"/>
              </a:rPr>
              <a:t>    		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9723" y="6316144"/>
            <a:ext cx="10172700" cy="492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Chen C, Zhang M, Liu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Y, et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al. Neural attentional rating regression with review-level explanations,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World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Wide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Web</a:t>
            </a:r>
            <a:r>
              <a:rPr sz="1200" spc="2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(WWW),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2018:</a:t>
            </a:r>
            <a:r>
              <a:rPr sz="1200" spc="-5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1583-1592.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EFAA4FB-DB24-4311-AE79-32B6F95BF782}"/>
              </a:ext>
            </a:extLst>
          </p:cNvPr>
          <p:cNvSpPr/>
          <p:nvPr/>
        </p:nvSpPr>
        <p:spPr>
          <a:xfrm>
            <a:off x="7791392" y="3634111"/>
            <a:ext cx="4019607" cy="2242539"/>
          </a:xfrm>
          <a:custGeom>
            <a:avLst/>
            <a:gdLst/>
            <a:ahLst/>
            <a:cxnLst/>
            <a:rect l="l" t="t" r="r" b="b"/>
            <a:pathLst>
              <a:path w="3959859" h="2299335">
                <a:moveTo>
                  <a:pt x="0" y="0"/>
                </a:moveTo>
                <a:lnTo>
                  <a:pt x="3959793" y="0"/>
                </a:lnTo>
                <a:lnTo>
                  <a:pt x="3959793" y="2298835"/>
                </a:lnTo>
                <a:lnTo>
                  <a:pt x="0" y="229883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7775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732"/>
                </a:moveTo>
                <a:lnTo>
                  <a:pt x="10640301" y="617732"/>
                </a:lnTo>
                <a:lnTo>
                  <a:pt x="10640301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78952" y="981350"/>
            <a:ext cx="3865707" cy="5195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3784" y="1091691"/>
            <a:ext cx="8075816" cy="1927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Multi-Pointer Co-Attention Networks</a:t>
            </a:r>
            <a:r>
              <a:rPr sz="2800" spc="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(MPCN)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55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Co-Attention to identify the most important</a:t>
            </a:r>
            <a:r>
              <a:rPr sz="2000" spc="-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endParaRPr sz="2000">
              <a:latin typeface="Times New Roman"/>
              <a:cs typeface="Times New Roman"/>
            </a:endParaRPr>
          </a:p>
          <a:p>
            <a:pPr marL="830580" marR="386715" indent="-360680">
              <a:lnSpc>
                <a:spcPct val="150000"/>
              </a:lnSpc>
              <a:spcBef>
                <a:spcPts val="48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Co-Attention to identify the most important words</a:t>
            </a:r>
            <a:r>
              <a:rPr sz="2000" spc="-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in</a:t>
            </a:r>
            <a:r>
              <a:rPr sz="2000" spc="-1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these</a:t>
            </a:r>
            <a:r>
              <a:rPr lang="en-US" sz="2000" spc="-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r>
              <a:rPr lang="en-US" sz="2000">
                <a:solidFill>
                  <a:srgbClr val="002060"/>
                </a:solidFill>
                <a:latin typeface="Times New Roman"/>
                <a:cs typeface="Times New Roman"/>
              </a:rPr>
              <a:t>    		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9723" y="6316144"/>
            <a:ext cx="10172700" cy="492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Chen C, Zhang M, Liu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Y, et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al. Neural attentional rating regression with review-level explanations,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World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Wide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Web</a:t>
            </a:r>
            <a:r>
              <a:rPr sz="1200" spc="2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(WWW),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2018:</a:t>
            </a:r>
            <a:r>
              <a:rPr sz="1200" spc="-5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1583-1592.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635E57D3-B67B-45DD-8162-2B6707C97624}"/>
              </a:ext>
            </a:extLst>
          </p:cNvPr>
          <p:cNvSpPr/>
          <p:nvPr/>
        </p:nvSpPr>
        <p:spPr>
          <a:xfrm>
            <a:off x="7848600" y="1524000"/>
            <a:ext cx="3766935" cy="2059171"/>
          </a:xfrm>
          <a:custGeom>
            <a:avLst/>
            <a:gdLst/>
            <a:ahLst/>
            <a:cxnLst/>
            <a:rect l="l" t="t" r="r" b="b"/>
            <a:pathLst>
              <a:path w="3959859" h="2299335">
                <a:moveTo>
                  <a:pt x="0" y="0"/>
                </a:moveTo>
                <a:lnTo>
                  <a:pt x="3959793" y="0"/>
                </a:lnTo>
                <a:lnTo>
                  <a:pt x="3959793" y="2298835"/>
                </a:lnTo>
                <a:lnTo>
                  <a:pt x="0" y="229883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2249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732"/>
                </a:moveTo>
                <a:lnTo>
                  <a:pt x="10640301" y="617732"/>
                </a:lnTo>
                <a:lnTo>
                  <a:pt x="10640301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78952" y="981350"/>
            <a:ext cx="3865707" cy="5195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3784" y="1091691"/>
            <a:ext cx="8075816" cy="1927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Multi-Pointer Co-Attention Networks</a:t>
            </a:r>
            <a:r>
              <a:rPr sz="2800" spc="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(MPCN)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55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Co-Attention to identify the most important</a:t>
            </a:r>
            <a:r>
              <a:rPr sz="2000" spc="-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endParaRPr sz="2000">
              <a:latin typeface="Times New Roman"/>
              <a:cs typeface="Times New Roman"/>
            </a:endParaRPr>
          </a:p>
          <a:p>
            <a:pPr marL="830580" marR="386715" indent="-360680">
              <a:lnSpc>
                <a:spcPct val="150000"/>
              </a:lnSpc>
              <a:spcBef>
                <a:spcPts val="48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Co-Attention to identify the most important words</a:t>
            </a:r>
            <a:r>
              <a:rPr sz="2000" spc="-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in</a:t>
            </a:r>
            <a:r>
              <a:rPr sz="2000" spc="-1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these</a:t>
            </a:r>
            <a:r>
              <a:rPr lang="en-US" sz="2000" spc="-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r>
              <a:rPr lang="en-US" sz="2000">
                <a:solidFill>
                  <a:srgbClr val="002060"/>
                </a:solidFill>
                <a:latin typeface="Times New Roman"/>
                <a:cs typeface="Times New Roman"/>
              </a:rPr>
              <a:t>    		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9723" y="6316144"/>
            <a:ext cx="10172700" cy="492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Chen C, Zhang M, Liu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Y, et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al. Neural attentional rating regression with review-level explanations,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Conference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World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Wide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Web</a:t>
            </a:r>
            <a:r>
              <a:rPr sz="1200" spc="2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(WWW),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2018:</a:t>
            </a:r>
            <a:r>
              <a:rPr sz="1200" spc="-5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1583-1592.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C38FE90-B38F-48D7-AF1E-18596777E103}"/>
              </a:ext>
            </a:extLst>
          </p:cNvPr>
          <p:cNvSpPr/>
          <p:nvPr/>
        </p:nvSpPr>
        <p:spPr>
          <a:xfrm>
            <a:off x="1752600" y="2970870"/>
            <a:ext cx="4876800" cy="2782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156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68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734513"/>
            <a:ext cx="12192000" cy="22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669"/>
                </a:moveTo>
                <a:lnTo>
                  <a:pt x="10640301" y="617669"/>
                </a:lnTo>
                <a:lnTo>
                  <a:pt x="10640301" y="0"/>
                </a:lnTo>
                <a:lnTo>
                  <a:pt x="0" y="0"/>
                </a:lnTo>
                <a:lnTo>
                  <a:pt x="0" y="617669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9723" y="6316144"/>
            <a:ext cx="103828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1200" spc="-10">
                <a:solidFill>
                  <a:srgbClr val="002060"/>
                </a:solidFill>
                <a:cs typeface="Calibri"/>
              </a:rPr>
              <a:t>Zhongxia Chen</a:t>
            </a: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. </a:t>
            </a:r>
            <a:r>
              <a:rPr lang="en-US" sz="1200" spc="-5">
                <a:solidFill>
                  <a:srgbClr val="002060"/>
                </a:solidFill>
                <a:cs typeface="Calibri"/>
              </a:rPr>
              <a:t>Co-Attentive Multi-Task Learning for Explainable Recommendation</a:t>
            </a:r>
            <a:r>
              <a:rPr sz="1200" spc="-5">
                <a:solidFill>
                  <a:srgbClr val="002060"/>
                </a:solidFill>
                <a:latin typeface="Calibri"/>
                <a:cs typeface="Calibri"/>
              </a:rPr>
              <a:t>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Proceedings </a:t>
            </a: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of</a:t>
            </a:r>
            <a:r>
              <a:rPr sz="1200" spc="26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>
                <a:solidFill>
                  <a:srgbClr val="002060"/>
                </a:solidFill>
                <a:latin typeface="Calibri"/>
                <a:cs typeface="Calibri"/>
              </a:rPr>
              <a:t>IJCAI 2019.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18ED5E6-E92A-4802-B1E6-A7BE473BBFAC}"/>
              </a:ext>
            </a:extLst>
          </p:cNvPr>
          <p:cNvSpPr txBox="1"/>
          <p:nvPr/>
        </p:nvSpPr>
        <p:spPr>
          <a:xfrm>
            <a:off x="153784" y="1065276"/>
            <a:ext cx="10438016" cy="1477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71475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Challenges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95"/>
              </a:spcBef>
              <a:tabLst>
                <a:tab pos="815340" algn="l"/>
              </a:tabLst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Explanations are not explicit 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580"/>
              </a:spcBef>
              <a:tabLst>
                <a:tab pos="815340" algn="l"/>
              </a:tabLst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User and item embeddings do not contain sufficient information of deep user-item interactions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941E046-7632-4B75-8093-5F63DEF4D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97467"/>
            <a:ext cx="7276841" cy="24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77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68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734513"/>
            <a:ext cx="12192000" cy="22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669"/>
                </a:moveTo>
                <a:lnTo>
                  <a:pt x="10640301" y="617669"/>
                </a:lnTo>
                <a:lnTo>
                  <a:pt x="10640301" y="0"/>
                </a:lnTo>
                <a:lnTo>
                  <a:pt x="0" y="0"/>
                </a:lnTo>
                <a:lnTo>
                  <a:pt x="0" y="617669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9723" y="6316144"/>
            <a:ext cx="103828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1200" spc="-10">
                <a:solidFill>
                  <a:srgbClr val="002060"/>
                </a:solidFill>
                <a:cs typeface="Calibri"/>
              </a:rPr>
              <a:t>Zhongxia Chen</a:t>
            </a: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. </a:t>
            </a:r>
            <a:r>
              <a:rPr lang="en-US" sz="1200" spc="-5">
                <a:solidFill>
                  <a:srgbClr val="002060"/>
                </a:solidFill>
                <a:cs typeface="Calibri"/>
              </a:rPr>
              <a:t>Co-Attentive Multi-Task Learning for Explainable Recommendation</a:t>
            </a:r>
            <a:r>
              <a:rPr sz="1200" spc="-5">
                <a:solidFill>
                  <a:srgbClr val="002060"/>
                </a:solidFill>
                <a:latin typeface="Calibri"/>
                <a:cs typeface="Calibri"/>
              </a:rPr>
              <a:t>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Proceedings </a:t>
            </a: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of</a:t>
            </a:r>
            <a:r>
              <a:rPr sz="1200" spc="26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>
                <a:solidFill>
                  <a:srgbClr val="002060"/>
                </a:solidFill>
                <a:latin typeface="Calibri"/>
                <a:cs typeface="Calibri"/>
              </a:rPr>
              <a:t>IJCAI 2019.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1BA19A-023A-49B8-A4A3-32725B51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2" y="1308641"/>
            <a:ext cx="10319463" cy="4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8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669"/>
                </a:moveTo>
                <a:lnTo>
                  <a:pt x="10640301" y="617669"/>
                </a:lnTo>
                <a:lnTo>
                  <a:pt x="10640301" y="0"/>
                </a:lnTo>
                <a:lnTo>
                  <a:pt x="0" y="0"/>
                </a:lnTo>
                <a:lnTo>
                  <a:pt x="0" y="617669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784" y="1065276"/>
            <a:ext cx="50292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lang="en-US" altLang="zh-CN" sz="2600" spc="-5">
                <a:solidFill>
                  <a:srgbClr val="002060"/>
                </a:solidFill>
                <a:latin typeface="Times New Roman"/>
                <a:cs typeface="Times New Roman"/>
              </a:rPr>
              <a:t>Architecture </a:t>
            </a:r>
            <a:r>
              <a:rPr lang="en-US" altLang="zh-CN" sz="260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lang="en-US" altLang="zh-CN" sz="2600" spc="-5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-120">
                <a:solidFill>
                  <a:srgbClr val="002060"/>
                </a:solidFill>
                <a:latin typeface="Times New Roman"/>
                <a:cs typeface="Times New Roman"/>
              </a:rPr>
              <a:t>CARL</a:t>
            </a:r>
            <a:endParaRPr lang="en-US" altLang="zh-CN"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16794" y="1521116"/>
            <a:ext cx="4699174" cy="4621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89010" y="6328844"/>
            <a:ext cx="5872480" cy="293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Context-Aware User-Item Representation Learning for Item Recommendation,</a:t>
            </a:r>
            <a:r>
              <a:rPr sz="1200" spc="8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ACM</a:t>
            </a:r>
            <a:endParaRPr sz="1200">
              <a:latin typeface="Calibri"/>
              <a:cs typeface="Calibri"/>
            </a:endParaRPr>
          </a:p>
          <a:p>
            <a:pPr algn="r">
              <a:lnSpc>
                <a:spcPts val="1165"/>
              </a:lnSpc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51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2423" y="6328844"/>
            <a:ext cx="4561205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Libing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Wu,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Cong Quan, Chenliang Li, Qian Wang, Bolong Zheng,</a:t>
            </a:r>
            <a:r>
              <a:rPr sz="1200" spc="6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Xiangyang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55536" y="6316144"/>
            <a:ext cx="41084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Luo,</a:t>
            </a:r>
            <a:r>
              <a:rPr sz="1200" spc="-9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9723" y="6596560"/>
            <a:ext cx="329374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Transactions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Information Sysems (TOIS),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2019,</a:t>
            </a:r>
            <a:r>
              <a:rPr sz="1200" spc="2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6181" y="2057535"/>
            <a:ext cx="5685819" cy="4034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79499"/>
            <a:ext cx="10814050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Dual Attention Mutual Learning </a:t>
            </a:r>
            <a:r>
              <a:rPr sz="2800" spc="-5">
                <a:solidFill>
                  <a:srgbClr val="002060"/>
                </a:solidFill>
                <a:latin typeface="Times New Roman"/>
                <a:cs typeface="Times New Roman"/>
              </a:rPr>
              <a:t>between </a:t>
            </a:r>
            <a:r>
              <a:rPr lang="en-US" sz="2800" spc="-5">
                <a:solidFill>
                  <a:srgbClr val="002060"/>
                </a:solidFill>
                <a:latin typeface="Times New Roman"/>
                <a:cs typeface="Times New Roman"/>
              </a:rPr>
              <a:t>Ratings and Reviews </a:t>
            </a:r>
            <a:r>
              <a:rPr sz="2800" spc="-5">
                <a:solidFill>
                  <a:srgbClr val="002060"/>
                </a:solidFill>
                <a:latin typeface="Times New Roman"/>
                <a:cs typeface="Times New Roman"/>
              </a:rPr>
              <a:t>(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DAML)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local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attention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layer to identify the important words before</a:t>
            </a:r>
            <a:r>
              <a:rPr sz="2000" spc="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CNN</a:t>
            </a:r>
            <a:endParaRPr sz="2000">
              <a:latin typeface="Times New Roman"/>
              <a:cs typeface="Times New Roman"/>
            </a:endParaRPr>
          </a:p>
          <a:p>
            <a:pPr marL="894080" marR="3601085" indent="-424180">
              <a:lnSpc>
                <a:spcPct val="150000"/>
              </a:lnSpc>
              <a:spcBef>
                <a:spcPts val="5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Utilize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neural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factorization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machines [He and</a:t>
            </a:r>
            <a:r>
              <a:rPr sz="2000" spc="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Chua</a:t>
            </a:r>
            <a:r>
              <a:rPr sz="2000" spc="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SIGIR’17]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for rating</a:t>
            </a:r>
            <a:r>
              <a:rPr sz="2000" spc="-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prediction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685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734513"/>
            <a:ext cx="12192000" cy="229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669"/>
                </a:moveTo>
                <a:lnTo>
                  <a:pt x="10640301" y="617669"/>
                </a:lnTo>
                <a:lnTo>
                  <a:pt x="10640301" y="0"/>
                </a:lnTo>
                <a:lnTo>
                  <a:pt x="0" y="0"/>
                </a:lnTo>
                <a:lnTo>
                  <a:pt x="0" y="617669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1353" y="4728415"/>
            <a:ext cx="1818005" cy="683260"/>
          </a:xfrm>
          <a:custGeom>
            <a:avLst/>
            <a:gdLst/>
            <a:ahLst/>
            <a:cxnLst/>
            <a:rect l="l" t="t" r="r" b="b"/>
            <a:pathLst>
              <a:path w="1818004" h="683260">
                <a:moveTo>
                  <a:pt x="0" y="0"/>
                </a:moveTo>
                <a:lnTo>
                  <a:pt x="1817402" y="0"/>
                </a:lnTo>
                <a:lnTo>
                  <a:pt x="1817402" y="682938"/>
                </a:lnTo>
                <a:lnTo>
                  <a:pt x="0" y="68293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23264" y="4527866"/>
            <a:ext cx="2431415" cy="556260"/>
          </a:xfrm>
          <a:custGeom>
            <a:avLst/>
            <a:gdLst/>
            <a:ahLst/>
            <a:cxnLst/>
            <a:rect l="l" t="t" r="r" b="b"/>
            <a:pathLst>
              <a:path w="2431415" h="556260">
                <a:moveTo>
                  <a:pt x="86819" y="27947"/>
                </a:moveTo>
                <a:lnTo>
                  <a:pt x="80857" y="55892"/>
                </a:lnTo>
                <a:lnTo>
                  <a:pt x="2425106" y="555992"/>
                </a:lnTo>
                <a:lnTo>
                  <a:pt x="2431069" y="528046"/>
                </a:lnTo>
                <a:lnTo>
                  <a:pt x="86819" y="27947"/>
                </a:lnTo>
                <a:close/>
              </a:path>
              <a:path w="2431415" h="556260">
                <a:moveTo>
                  <a:pt x="92781" y="0"/>
                </a:moveTo>
                <a:lnTo>
                  <a:pt x="0" y="24034"/>
                </a:lnTo>
                <a:lnTo>
                  <a:pt x="74895" y="83839"/>
                </a:lnTo>
                <a:lnTo>
                  <a:pt x="80857" y="55892"/>
                </a:lnTo>
                <a:lnTo>
                  <a:pt x="66892" y="52913"/>
                </a:lnTo>
                <a:lnTo>
                  <a:pt x="72853" y="24968"/>
                </a:lnTo>
                <a:lnTo>
                  <a:pt x="87454" y="24968"/>
                </a:lnTo>
                <a:lnTo>
                  <a:pt x="92781" y="0"/>
                </a:lnTo>
                <a:close/>
              </a:path>
              <a:path w="2431415" h="556260">
                <a:moveTo>
                  <a:pt x="72853" y="24968"/>
                </a:moveTo>
                <a:lnTo>
                  <a:pt x="66892" y="52913"/>
                </a:lnTo>
                <a:lnTo>
                  <a:pt x="80857" y="55892"/>
                </a:lnTo>
                <a:lnTo>
                  <a:pt x="86819" y="27947"/>
                </a:lnTo>
                <a:lnTo>
                  <a:pt x="72853" y="24968"/>
                </a:lnTo>
                <a:close/>
              </a:path>
              <a:path w="2431415" h="556260">
                <a:moveTo>
                  <a:pt x="87454" y="24968"/>
                </a:moveTo>
                <a:lnTo>
                  <a:pt x="72853" y="24968"/>
                </a:lnTo>
                <a:lnTo>
                  <a:pt x="86819" y="27947"/>
                </a:lnTo>
                <a:lnTo>
                  <a:pt x="87454" y="249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2757" y="3377694"/>
            <a:ext cx="5271475" cy="6682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2654" y="4189916"/>
            <a:ext cx="1333954" cy="3811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46152" y="4693411"/>
            <a:ext cx="1697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等线"/>
                <a:cs typeface="等线"/>
              </a:rPr>
              <a:t>Similar </a:t>
            </a:r>
            <a:r>
              <a:rPr sz="1800" dirty="0">
                <a:latin typeface="等线"/>
                <a:cs typeface="等线"/>
              </a:rPr>
              <a:t>to</a:t>
            </a:r>
            <a:r>
              <a:rPr sz="1800" spc="-95" dirty="0">
                <a:latin typeface="等线"/>
                <a:cs typeface="等线"/>
              </a:rPr>
              <a:t> </a:t>
            </a:r>
            <a:r>
              <a:rPr sz="1800" dirty="0">
                <a:latin typeface="等线"/>
                <a:cs typeface="等线"/>
              </a:rPr>
              <a:t>D-Attn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9723" y="6316144"/>
            <a:ext cx="10382885" cy="492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Donghua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Liu, Jing Li, Bo Du, Jun Chang, Rong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Gao.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DAML: Dual Attention Mutual Learning between Ratings and Reviews for Item Recommendation,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</a:t>
            </a:r>
            <a:r>
              <a:rPr sz="1200" spc="26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KDD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2019.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40892"/>
            <a:ext cx="8157209" cy="2600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71475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Recommender</a:t>
            </a:r>
            <a:r>
              <a:rPr sz="26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System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670"/>
              </a:spcBef>
              <a:tabLst>
                <a:tab pos="828040" algn="l"/>
              </a:tabLst>
            </a:pPr>
            <a:r>
              <a:rPr sz="2200" spc="409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Uncovers </a:t>
            </a:r>
            <a:r>
              <a:rPr sz="2200" spc="-5">
                <a:solidFill>
                  <a:srgbClr val="002060"/>
                </a:solidFill>
                <a:latin typeface="Times New Roman"/>
                <a:cs typeface="Times New Roman"/>
              </a:rPr>
              <a:t>customer</a:t>
            </a:r>
            <a:r>
              <a:rPr sz="2200" spc="-3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 spc="-5">
                <a:solidFill>
                  <a:srgbClr val="002060"/>
                </a:solidFill>
                <a:latin typeface="Times New Roman"/>
                <a:cs typeface="Times New Roman"/>
              </a:rPr>
              <a:t>interest</a:t>
            </a:r>
            <a:r>
              <a:rPr lang="en-US" sz="2200" spc="-5">
                <a:solidFill>
                  <a:srgbClr val="002060"/>
                </a:solidFill>
                <a:latin typeface="Times New Roman"/>
                <a:cs typeface="Times New Roman"/>
              </a:rPr>
              <a:t>s</a:t>
            </a:r>
            <a:endParaRPr lang="zh-CN" altLang="en-US" sz="2200">
              <a:latin typeface="Times New Roman"/>
              <a:cs typeface="Times New Roman"/>
            </a:endParaRPr>
          </a:p>
          <a:p>
            <a:pPr marL="371475" indent="-358775">
              <a:lnSpc>
                <a:spcPct val="100000"/>
              </a:lnSpc>
              <a:spcBef>
                <a:spcPts val="1755"/>
              </a:spcBef>
              <a:buClr>
                <a:srgbClr val="0B1B4A"/>
              </a:buClr>
              <a:buFont typeface="Arial"/>
              <a:buChar char="➢"/>
              <a:tabLst>
                <a:tab pos="371475" algn="l"/>
              </a:tabLst>
            </a:pP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Challenges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580"/>
              </a:spcBef>
              <a:tabLst>
                <a:tab pos="815340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Natural </a:t>
            </a:r>
            <a:r>
              <a:rPr sz="2000" b="1" spc="-5" dirty="0">
                <a:solidFill>
                  <a:srgbClr val="002060"/>
                </a:solidFill>
                <a:latin typeface="Times New Roman"/>
                <a:cs typeface="Times New Roman"/>
              </a:rPr>
              <a:t>sparsity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interaction</a:t>
            </a:r>
            <a:r>
              <a:rPr sz="2000" spc="-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390"/>
              </a:spcBef>
              <a:tabLst>
                <a:tab pos="815340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Personalized recommendation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6546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Recommender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65458" y="1975788"/>
            <a:ext cx="2262505" cy="0"/>
          </a:xfrm>
          <a:custGeom>
            <a:avLst/>
            <a:gdLst/>
            <a:ahLst/>
            <a:cxnLst/>
            <a:rect l="l" t="t" r="r" b="b"/>
            <a:pathLst>
              <a:path w="2262504">
                <a:moveTo>
                  <a:pt x="0" y="0"/>
                </a:moveTo>
                <a:lnTo>
                  <a:pt x="2262224" y="0"/>
                </a:lnTo>
              </a:path>
            </a:pathLst>
          </a:custGeom>
          <a:ln w="5440">
            <a:solidFill>
              <a:srgbClr val="E7E7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6181" y="2057535"/>
            <a:ext cx="5685819" cy="4034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79499"/>
            <a:ext cx="10814050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Dual Attention Mutual Learning between Ratings and Reviews</a:t>
            </a:r>
            <a:r>
              <a:rPr sz="2800" spc="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(DAML)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local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attention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layer to identify the important words before</a:t>
            </a:r>
            <a:r>
              <a:rPr sz="2000" spc="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CNN</a:t>
            </a:r>
            <a:endParaRPr sz="2000">
              <a:latin typeface="Times New Roman"/>
              <a:cs typeface="Times New Roman"/>
            </a:endParaRPr>
          </a:p>
          <a:p>
            <a:pPr marL="894080" marR="3601085" indent="-424180">
              <a:lnSpc>
                <a:spcPct val="150000"/>
              </a:lnSpc>
              <a:spcBef>
                <a:spcPts val="5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Utilize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neural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factorization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machines [He and</a:t>
            </a:r>
            <a:r>
              <a:rPr sz="2000" spc="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Chua</a:t>
            </a:r>
            <a:r>
              <a:rPr sz="2000" spc="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SIGIR’17]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for rating</a:t>
            </a:r>
            <a:r>
              <a:rPr sz="2000" spc="-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prediction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685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734513"/>
            <a:ext cx="12192000" cy="229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669"/>
                </a:moveTo>
                <a:lnTo>
                  <a:pt x="10640301" y="617669"/>
                </a:lnTo>
                <a:lnTo>
                  <a:pt x="10640301" y="0"/>
                </a:lnTo>
                <a:lnTo>
                  <a:pt x="0" y="0"/>
                </a:lnTo>
                <a:lnTo>
                  <a:pt x="0" y="617669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1353" y="3559303"/>
            <a:ext cx="1818005" cy="683260"/>
          </a:xfrm>
          <a:custGeom>
            <a:avLst/>
            <a:gdLst/>
            <a:ahLst/>
            <a:cxnLst/>
            <a:rect l="l" t="t" r="r" b="b"/>
            <a:pathLst>
              <a:path w="1818004" h="683260">
                <a:moveTo>
                  <a:pt x="0" y="0"/>
                </a:moveTo>
                <a:lnTo>
                  <a:pt x="1817402" y="0"/>
                </a:lnTo>
                <a:lnTo>
                  <a:pt x="1817402" y="682938"/>
                </a:lnTo>
                <a:lnTo>
                  <a:pt x="0" y="68293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1134" y="3836077"/>
            <a:ext cx="2850515" cy="85725"/>
          </a:xfrm>
          <a:custGeom>
            <a:avLst/>
            <a:gdLst/>
            <a:ahLst/>
            <a:cxnLst/>
            <a:rect l="l" t="t" r="r" b="b"/>
            <a:pathLst>
              <a:path w="2850515" h="85725">
                <a:moveTo>
                  <a:pt x="85444" y="0"/>
                </a:moveTo>
                <a:lnTo>
                  <a:pt x="0" y="43417"/>
                </a:lnTo>
                <a:lnTo>
                  <a:pt x="86000" y="85722"/>
                </a:lnTo>
                <a:lnTo>
                  <a:pt x="85815" y="57241"/>
                </a:lnTo>
                <a:lnTo>
                  <a:pt x="71534" y="57241"/>
                </a:lnTo>
                <a:lnTo>
                  <a:pt x="71348" y="28666"/>
                </a:lnTo>
                <a:lnTo>
                  <a:pt x="85629" y="28573"/>
                </a:lnTo>
                <a:lnTo>
                  <a:pt x="85444" y="0"/>
                </a:lnTo>
                <a:close/>
              </a:path>
              <a:path w="2850515" h="85725">
                <a:moveTo>
                  <a:pt x="85629" y="28573"/>
                </a:moveTo>
                <a:lnTo>
                  <a:pt x="71348" y="28666"/>
                </a:lnTo>
                <a:lnTo>
                  <a:pt x="71534" y="57241"/>
                </a:lnTo>
                <a:lnTo>
                  <a:pt x="85815" y="57148"/>
                </a:lnTo>
                <a:lnTo>
                  <a:pt x="85629" y="28573"/>
                </a:lnTo>
                <a:close/>
              </a:path>
              <a:path w="2850515" h="85725">
                <a:moveTo>
                  <a:pt x="85815" y="57148"/>
                </a:moveTo>
                <a:lnTo>
                  <a:pt x="71534" y="57241"/>
                </a:lnTo>
                <a:lnTo>
                  <a:pt x="85815" y="57241"/>
                </a:lnTo>
                <a:close/>
              </a:path>
              <a:path w="2850515" h="85725">
                <a:moveTo>
                  <a:pt x="2850126" y="10651"/>
                </a:moveTo>
                <a:lnTo>
                  <a:pt x="85629" y="28573"/>
                </a:lnTo>
                <a:lnTo>
                  <a:pt x="85815" y="57148"/>
                </a:lnTo>
                <a:lnTo>
                  <a:pt x="2850311" y="39226"/>
                </a:lnTo>
                <a:lnTo>
                  <a:pt x="2850126" y="106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16262" y="3693878"/>
            <a:ext cx="3217331" cy="371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9723" y="6316144"/>
            <a:ext cx="10382885" cy="492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Donghua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Liu, Jing Li, Bo Du, Jun Chang, Rong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Gao.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DAML: Dual Attention Mutual Learning between Ratings and Reviews for Item Recommendation,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</a:t>
            </a:r>
            <a:r>
              <a:rPr sz="1200" spc="26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KDD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2019.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3784" y="1079499"/>
            <a:ext cx="1081405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lang="en-US" sz="2800" spc="-5">
                <a:solidFill>
                  <a:srgbClr val="002060"/>
                </a:solidFill>
                <a:latin typeface="Times New Roman"/>
                <a:cs typeface="Times New Roman"/>
              </a:rPr>
              <a:t>Asymmetrical Hierarchical Networks with Attentive Interactions for Interpretable Review-Based Recommendation</a:t>
            </a: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68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734513"/>
            <a:ext cx="12192000" cy="22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669"/>
                </a:moveTo>
                <a:lnTo>
                  <a:pt x="10640301" y="617669"/>
                </a:lnTo>
                <a:lnTo>
                  <a:pt x="10640301" y="0"/>
                </a:lnTo>
                <a:lnTo>
                  <a:pt x="0" y="0"/>
                </a:lnTo>
                <a:lnTo>
                  <a:pt x="0" y="617669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9366" y="6359990"/>
            <a:ext cx="103828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1200" spc="-10">
                <a:solidFill>
                  <a:srgbClr val="002060"/>
                </a:solidFill>
                <a:cs typeface="Calibri"/>
              </a:rPr>
              <a:t>Xin Dong</a:t>
            </a: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. </a:t>
            </a:r>
            <a:r>
              <a:rPr lang="en-US" sz="1200" spc="-5">
                <a:solidFill>
                  <a:srgbClr val="002060"/>
                </a:solidFill>
                <a:cs typeface="Calibri"/>
              </a:rPr>
              <a:t>Asymmetrical Hierarchical Networks with Attentive Interactions for Interpretable Review-Based Recommendation</a:t>
            </a:r>
            <a:r>
              <a:rPr sz="1200" spc="-5">
                <a:solidFill>
                  <a:srgbClr val="002060"/>
                </a:solidFill>
                <a:latin typeface="Calibri"/>
                <a:cs typeface="Calibri"/>
              </a:rPr>
              <a:t>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Proceedings </a:t>
            </a: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of</a:t>
            </a:r>
            <a:r>
              <a:rPr sz="1200" spc="26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>
                <a:solidFill>
                  <a:srgbClr val="002060"/>
                </a:solidFill>
                <a:latin typeface="Calibri"/>
                <a:cs typeface="Calibri"/>
              </a:rPr>
              <a:t>AAAI 2020</a:t>
            </a: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071893E-6FAC-40E6-BBB1-1E27864870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4"/>
          <a:stretch/>
        </p:blipFill>
        <p:spPr>
          <a:xfrm>
            <a:off x="1447800" y="2125185"/>
            <a:ext cx="8229600" cy="396106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12997B1-BAB2-491B-B97C-36DCFB51F13E}"/>
              </a:ext>
            </a:extLst>
          </p:cNvPr>
          <p:cNvSpPr/>
          <p:nvPr/>
        </p:nvSpPr>
        <p:spPr>
          <a:xfrm>
            <a:off x="280983" y="4267200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C00000"/>
                </a:solidFill>
                <a:latin typeface="NimbusRomNo9L-Regu"/>
              </a:rPr>
              <a:t>medication</a:t>
            </a:r>
            <a:endParaRPr lang="zh-CN" altLang="en-US" sz="1400">
              <a:solidFill>
                <a:srgbClr val="C0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E09C2BB-72CC-42AE-8C8E-AEF4077F8D6F}"/>
              </a:ext>
            </a:extLst>
          </p:cNvPr>
          <p:cNvSpPr/>
          <p:nvPr/>
        </p:nvSpPr>
        <p:spPr>
          <a:xfrm>
            <a:off x="280983" y="3108676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C00000"/>
                </a:solidFill>
                <a:latin typeface="NimbusRomNo9L-Regu"/>
              </a:rPr>
              <a:t>Vitamin D3</a:t>
            </a:r>
            <a:endParaRPr lang="zh-CN" altLang="en-US" sz="1400">
              <a:solidFill>
                <a:srgbClr val="C0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56291E1-D5AD-4010-9CEF-B9EFBFF0EF27}"/>
              </a:ext>
            </a:extLst>
          </p:cNvPr>
          <p:cNvSpPr/>
          <p:nvPr/>
        </p:nvSpPr>
        <p:spPr>
          <a:xfrm>
            <a:off x="287203" y="5276968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C00000"/>
                </a:solidFill>
                <a:latin typeface="NimbusRomNo9L-Regu"/>
              </a:rPr>
              <a:t>air freshener</a:t>
            </a:r>
            <a:endParaRPr lang="zh-CN" altLang="en-US" sz="1400">
              <a:solidFill>
                <a:srgbClr val="C00000"/>
              </a:solidFill>
              <a:latin typeface="NimbusRomNo9L-Regu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ACAA1C6-18D1-4157-9386-7D2A117FFB87}"/>
              </a:ext>
            </a:extLst>
          </p:cNvPr>
          <p:cNvSpPr/>
          <p:nvPr/>
        </p:nvSpPr>
        <p:spPr>
          <a:xfrm>
            <a:off x="10463217" y="4003155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C00000"/>
                </a:solidFill>
                <a:latin typeface="NimbusRomNo9L-Regu"/>
              </a:rPr>
              <a:t>Vitamin D3</a:t>
            </a:r>
            <a:endParaRPr lang="zh-CN" altLang="en-US" sz="1400">
              <a:solidFill>
                <a:srgbClr val="C00000"/>
              </a:solidFill>
            </a:endParaRPr>
          </a:p>
        </p:txBody>
      </p:sp>
      <p:sp>
        <p:nvSpPr>
          <p:cNvPr id="27" name="右大括号 26">
            <a:extLst>
              <a:ext uri="{FF2B5EF4-FFF2-40B4-BE49-F238E27FC236}">
                <a16:creationId xmlns:a16="http://schemas.microsoft.com/office/drawing/2014/main" id="{01A85772-854B-4296-94C4-93A95EDC25EB}"/>
              </a:ext>
            </a:extLst>
          </p:cNvPr>
          <p:cNvSpPr/>
          <p:nvPr/>
        </p:nvSpPr>
        <p:spPr>
          <a:xfrm>
            <a:off x="9906000" y="2656903"/>
            <a:ext cx="304800" cy="3210497"/>
          </a:xfrm>
          <a:prstGeom prst="rightBrace">
            <a:avLst>
              <a:gd name="adj1" fmla="val 8333"/>
              <a:gd name="adj2" fmla="val 47174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766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3784" y="1079499"/>
            <a:ext cx="1081405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lang="en-US" sz="2800" spc="-5">
                <a:solidFill>
                  <a:srgbClr val="002060"/>
                </a:solidFill>
                <a:latin typeface="Times New Roman"/>
                <a:cs typeface="Times New Roman"/>
              </a:rPr>
              <a:t>Asymmetrical Hierarchical Networks with Attentive Interactions for Interpretable Review-Based Recommendation</a:t>
            </a: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68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734513"/>
            <a:ext cx="12192000" cy="22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DF3965-14F3-46E8-AE98-E53DD8B881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4576" r="4148" b="2472"/>
          <a:stretch/>
        </p:blipFill>
        <p:spPr>
          <a:xfrm>
            <a:off x="2436489" y="2014727"/>
            <a:ext cx="6329681" cy="4149174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1DE70D8D-09F4-42A0-826F-0E8D92A1C76D}"/>
              </a:ext>
            </a:extLst>
          </p:cNvPr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669"/>
                </a:moveTo>
                <a:lnTo>
                  <a:pt x="10640301" y="617669"/>
                </a:lnTo>
                <a:lnTo>
                  <a:pt x="10640301" y="0"/>
                </a:lnTo>
                <a:lnTo>
                  <a:pt x="0" y="0"/>
                </a:lnTo>
                <a:lnTo>
                  <a:pt x="0" y="617669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C3B1DB7E-BB30-49E8-825D-CD576617C212}"/>
              </a:ext>
            </a:extLst>
          </p:cNvPr>
          <p:cNvSpPr txBox="1"/>
          <p:nvPr/>
        </p:nvSpPr>
        <p:spPr>
          <a:xfrm>
            <a:off x="369366" y="6359990"/>
            <a:ext cx="103828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1200" spc="-10">
                <a:solidFill>
                  <a:srgbClr val="002060"/>
                </a:solidFill>
                <a:cs typeface="Calibri"/>
              </a:rPr>
              <a:t>Xin Dong</a:t>
            </a: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. </a:t>
            </a:r>
            <a:r>
              <a:rPr lang="en-US" sz="1200" spc="-5">
                <a:solidFill>
                  <a:srgbClr val="002060"/>
                </a:solidFill>
                <a:cs typeface="Calibri"/>
              </a:rPr>
              <a:t>Asymmetrical Hierarchical Networks with Attentive Interactions for Interpretable Review-Based Recommendation</a:t>
            </a:r>
            <a:r>
              <a:rPr sz="1200" spc="-5">
                <a:solidFill>
                  <a:srgbClr val="002060"/>
                </a:solidFill>
                <a:latin typeface="Calibri"/>
                <a:cs typeface="Calibri"/>
              </a:rPr>
              <a:t>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Proceedings </a:t>
            </a: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of</a:t>
            </a:r>
            <a:r>
              <a:rPr sz="1200" spc="26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>
                <a:solidFill>
                  <a:srgbClr val="002060"/>
                </a:solidFill>
                <a:latin typeface="Calibri"/>
                <a:cs typeface="Calibri"/>
              </a:rPr>
              <a:t>AAAI 2020</a:t>
            </a: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9378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784" y="1079499"/>
            <a:ext cx="19145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400" kern="1200" spc="-5" dirty="0">
                <a:latin typeface="Times New Roman"/>
                <a:ea typeface="+mn-ea"/>
                <a:cs typeface="Times New Roman"/>
              </a:rPr>
              <a:t>Challenge</a:t>
            </a:r>
            <a:endParaRPr sz="2400" kern="1200" spc="-5">
              <a:latin typeface="Times New Roman"/>
              <a:ea typeface="+mn-ea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18202" y="6463275"/>
            <a:ext cx="243204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128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302" y="6122570"/>
            <a:ext cx="11836400" cy="617855"/>
          </a:xfrm>
          <a:custGeom>
            <a:avLst/>
            <a:gdLst/>
            <a:ahLst/>
            <a:cxnLst/>
            <a:rect l="l" t="t" r="r" b="b"/>
            <a:pathLst>
              <a:path w="11836400" h="617854">
                <a:moveTo>
                  <a:pt x="0" y="617732"/>
                </a:moveTo>
                <a:lnTo>
                  <a:pt x="11835969" y="617732"/>
                </a:lnTo>
                <a:lnTo>
                  <a:pt x="11835969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043" y="6107684"/>
            <a:ext cx="11695430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Jingyue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Gao,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Yang Lin, Yasha Wang, Xiting Wang, Zhao Yang,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Yuanduo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He,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Xu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Chu.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2020.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Set-Sequence-Graph: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A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Multi-View Approach Towards Exploiting Reviews for Recommendation.  In</a:t>
            </a:r>
            <a:r>
              <a:rPr sz="1200" spc="-7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CIKM2020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4793" y="2886791"/>
            <a:ext cx="6083612" cy="2298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1709420"/>
            <a:ext cx="53314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002060"/>
                </a:solidFill>
                <a:latin typeface="Times New Roman"/>
                <a:cs typeface="Times New Roman"/>
              </a:rPr>
              <a:t>cannot </a:t>
            </a:r>
            <a:r>
              <a:rPr sz="2400" spc="-5" dirty="0">
                <a:solidFill>
                  <a:srgbClr val="002060"/>
                </a:solidFill>
                <a:latin typeface="Times New Roman"/>
                <a:cs typeface="Times New Roman"/>
              </a:rPr>
              <a:t>capture short-term changes </a:t>
            </a:r>
            <a:r>
              <a:rPr sz="240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endParaRPr lang="en-US" altLang="zh-CN" sz="240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002060"/>
                </a:solidFill>
                <a:latin typeface="Times New Roman"/>
                <a:cs typeface="Times New Roman"/>
              </a:rPr>
              <a:t>user</a:t>
            </a:r>
            <a:r>
              <a:rPr lang="en-US" altLang="zh-CN" sz="2400" spc="-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-5">
                <a:solidFill>
                  <a:srgbClr val="002060"/>
                </a:solidFill>
                <a:latin typeface="Times New Roman"/>
                <a:cs typeface="Times New Roman"/>
              </a:rPr>
              <a:t>preferences </a:t>
            </a:r>
            <a:r>
              <a:rPr sz="2400" spc="-5" dirty="0">
                <a:solidFill>
                  <a:srgbClr val="002060"/>
                </a:solidFill>
                <a:latin typeface="Times New Roman"/>
                <a:cs typeface="Times New Roman"/>
              </a:rPr>
              <a:t>and item</a:t>
            </a:r>
            <a:r>
              <a:rPr sz="2400" spc="-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Times New Roman"/>
                <a:cs typeface="Times New Roman"/>
              </a:rPr>
              <a:t>features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18406" y="1709420"/>
            <a:ext cx="518779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5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400" spc="-5">
                <a:solidFill>
                  <a:srgbClr val="002060"/>
                </a:solidFill>
                <a:latin typeface="Times New Roman"/>
                <a:cs typeface="Times New Roman"/>
              </a:rPr>
              <a:t>cannot </a:t>
            </a:r>
            <a:r>
              <a:rPr sz="2400" spc="-5" dirty="0">
                <a:solidFill>
                  <a:srgbClr val="002060"/>
                </a:solidFill>
                <a:latin typeface="Times New Roman"/>
                <a:cs typeface="Times New Roman"/>
              </a:rPr>
              <a:t>accurately model high-order  collaborative signals </a:t>
            </a:r>
            <a:r>
              <a:rPr sz="240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002060"/>
                </a:solidFill>
                <a:latin typeface="Times New Roman"/>
                <a:cs typeface="Times New Roman"/>
              </a:rPr>
              <a:t>users </a:t>
            </a:r>
            <a:r>
              <a:rPr sz="2400" spc="-5">
                <a:solidFill>
                  <a:srgbClr val="002060"/>
                </a:solidFill>
                <a:latin typeface="Times New Roman"/>
                <a:cs typeface="Times New Roman"/>
              </a:rPr>
              <a:t>and items</a:t>
            </a:r>
            <a:r>
              <a:rPr lang="en-US" altLang="zh-CN" sz="2400" spc="-5">
                <a:solidFill>
                  <a:srgbClr val="002060"/>
                </a:solidFill>
                <a:latin typeface="Times New Roman"/>
                <a:cs typeface="Times New Roman"/>
              </a:rPr>
              <a:t>  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62156" y="2518833"/>
            <a:ext cx="5111046" cy="3152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2548207F-3F18-4E14-84E5-D8E9E3A3690C}"/>
              </a:ext>
            </a:extLst>
          </p:cNvPr>
          <p:cNvSpPr txBox="1">
            <a:spLocks/>
          </p:cNvSpPr>
          <p:nvPr/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002060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kern="0" spc="-5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lang="en-US" sz="3200" kern="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200" kern="0" spc="-5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lang="en-US" sz="3200" kern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3784" y="1621452"/>
            <a:ext cx="10119995" cy="17286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950"/>
              </a:spcBef>
              <a:tabLst>
                <a:tab pos="812165" algn="l"/>
              </a:tabLst>
            </a:pPr>
            <a:r>
              <a:rPr sz="2000">
                <a:solidFill>
                  <a:srgbClr val="002060"/>
                </a:solidFill>
                <a:latin typeface="Times New Roman"/>
                <a:cs typeface="Times New Roman"/>
              </a:rPr>
              <a:t>a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three-way encoder</a:t>
            </a:r>
            <a:endParaRPr sz="2000">
              <a:latin typeface="Times New Roman"/>
              <a:cs typeface="Times New Roman"/>
            </a:endParaRPr>
          </a:p>
          <a:p>
            <a:pPr marL="1270000" lvl="1" indent="-342900">
              <a:lnSpc>
                <a:spcPct val="100000"/>
              </a:lnSpc>
              <a:spcBef>
                <a:spcPts val="1495"/>
              </a:spcBef>
              <a:buClr>
                <a:srgbClr val="0B1B4A"/>
              </a:buClr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800" spc="-5" dirty="0">
                <a:solidFill>
                  <a:srgbClr val="002060"/>
                </a:solidFill>
                <a:latin typeface="Times New Roman"/>
                <a:cs typeface="Times New Roman"/>
              </a:rPr>
              <a:t>View </a:t>
            </a: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2060"/>
                </a:solidFill>
                <a:latin typeface="Times New Roman"/>
                <a:cs typeface="Times New Roman"/>
              </a:rPr>
              <a:t>Set</a:t>
            </a:r>
            <a:endParaRPr sz="1800">
              <a:latin typeface="Times New Roman"/>
              <a:cs typeface="Times New Roman"/>
            </a:endParaRPr>
          </a:p>
          <a:p>
            <a:pPr marL="1270000" lvl="1" indent="-342900">
              <a:lnSpc>
                <a:spcPct val="100000"/>
              </a:lnSpc>
              <a:spcBef>
                <a:spcPts val="1535"/>
              </a:spcBef>
              <a:buClr>
                <a:srgbClr val="0B1B4A"/>
              </a:buClr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800" spc="-5" dirty="0">
                <a:solidFill>
                  <a:srgbClr val="002060"/>
                </a:solidFill>
                <a:latin typeface="Times New Roman"/>
                <a:cs typeface="Times New Roman"/>
              </a:rPr>
              <a:t>View </a:t>
            </a: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18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2060"/>
                </a:solidFill>
                <a:latin typeface="Times New Roman"/>
                <a:cs typeface="Times New Roman"/>
              </a:rPr>
              <a:t>Sequence</a:t>
            </a:r>
            <a:endParaRPr sz="1800">
              <a:latin typeface="Times New Roman"/>
              <a:cs typeface="Times New Roman"/>
            </a:endParaRPr>
          </a:p>
          <a:p>
            <a:pPr marL="1270000" lvl="1" indent="-342900">
              <a:lnSpc>
                <a:spcPct val="100000"/>
              </a:lnSpc>
              <a:spcBef>
                <a:spcPts val="1535"/>
              </a:spcBef>
              <a:buClr>
                <a:srgbClr val="0B1B4A"/>
              </a:buClr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800" spc="-5" dirty="0">
                <a:solidFill>
                  <a:srgbClr val="002060"/>
                </a:solidFill>
                <a:latin typeface="Times New Roman"/>
                <a:cs typeface="Times New Roman"/>
              </a:rPr>
              <a:t>View </a:t>
            </a: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Graph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014" y="5744867"/>
            <a:ext cx="11836400" cy="617855"/>
          </a:xfrm>
          <a:custGeom>
            <a:avLst/>
            <a:gdLst/>
            <a:ahLst/>
            <a:cxnLst/>
            <a:rect l="l" t="t" r="r" b="b"/>
            <a:pathLst>
              <a:path w="11836400" h="617854">
                <a:moveTo>
                  <a:pt x="0" y="617732"/>
                </a:moveTo>
                <a:lnTo>
                  <a:pt x="11835969" y="617732"/>
                </a:lnTo>
                <a:lnTo>
                  <a:pt x="11835969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6753" y="5904664"/>
            <a:ext cx="11695430" cy="7302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Jingyue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Gao,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Yang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Lin,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Yasha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Wang,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Xiting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Wang,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Zhao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Yang,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Yuanduo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He,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and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 Xu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Chu.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2020.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Set-Sequence-Graph: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A</a:t>
            </a:r>
            <a:r>
              <a:rPr sz="1200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Multi-View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Approach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Towards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Exploiting</a:t>
            </a:r>
            <a:r>
              <a:rPr sz="12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Reviews</a:t>
            </a:r>
            <a:r>
              <a:rPr sz="12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for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Recommendation.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In</a:t>
            </a:r>
            <a:r>
              <a:rPr sz="1200" spc="-7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CIKM2020</a:t>
            </a:r>
            <a:endParaRPr sz="1200">
              <a:latin typeface="Calibri"/>
              <a:cs typeface="Calibri"/>
            </a:endParaRPr>
          </a:p>
          <a:p>
            <a:pPr marR="683260" algn="r">
              <a:lnSpc>
                <a:spcPct val="100000"/>
              </a:lnSpc>
              <a:spcBef>
                <a:spcPts val="480"/>
              </a:spcBef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等线"/>
                <a:cs typeface="等线"/>
              </a:rPr>
              <a:t>34</a:t>
            </a:fld>
            <a:endParaRPr sz="1200">
              <a:latin typeface="等线"/>
              <a:cs typeface="等线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F517B51-7E0D-4022-83C4-BB0CCA613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784" y="1079499"/>
            <a:ext cx="19145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lang="en-US" altLang="zh-CN" sz="2400" kern="1200" spc="-5">
                <a:latin typeface="Times New Roman"/>
                <a:ea typeface="+mn-ea"/>
                <a:cs typeface="Times New Roman"/>
              </a:rPr>
              <a:t>Overview</a:t>
            </a:r>
            <a:endParaRPr sz="2400" kern="1200" spc="-5">
              <a:latin typeface="Times New Roman"/>
              <a:ea typeface="+mn-ea"/>
              <a:cs typeface="Times New Roman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72B3192-8F1F-4715-AC46-39DA365B9C8D}"/>
              </a:ext>
            </a:extLst>
          </p:cNvPr>
          <p:cNvSpPr/>
          <p:nvPr/>
        </p:nvSpPr>
        <p:spPr>
          <a:xfrm>
            <a:off x="3657600" y="1394739"/>
            <a:ext cx="7758090" cy="4331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57B16B4-0CA1-4549-ABAE-BCAB0BD3929C}"/>
              </a:ext>
            </a:extLst>
          </p:cNvPr>
          <p:cNvSpPr txBox="1">
            <a:spLocks/>
          </p:cNvSpPr>
          <p:nvPr/>
        </p:nvSpPr>
        <p:spPr>
          <a:xfrm>
            <a:off x="117994" y="83819"/>
            <a:ext cx="352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002060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kern="0" spc="-5">
                <a:solidFill>
                  <a:srgbClr val="FFFFFF"/>
                </a:solidFill>
                <a:latin typeface="Calibri"/>
                <a:cs typeface="Calibri"/>
              </a:rPr>
              <a:t>Attention-based</a:t>
            </a:r>
            <a:r>
              <a:rPr lang="en-US" sz="3200" kern="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200" kern="0" spc="-5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lang="en-US" sz="3200" kern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65276"/>
            <a:ext cx="8534400" cy="46551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Introduction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on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Review-based Recommender System</a:t>
            </a:r>
            <a:r>
              <a:rPr sz="2600" spc="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(RRS)</a:t>
            </a: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185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Development Course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Review-based Recommender</a:t>
            </a:r>
            <a:r>
              <a:rPr sz="2600" spc="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105" dirty="0">
                <a:solidFill>
                  <a:srgbClr val="002060"/>
                </a:solidFill>
                <a:latin typeface="Times New Roman"/>
                <a:cs typeface="Times New Roman"/>
              </a:rPr>
              <a:t>System</a:t>
            </a:r>
            <a:endParaRPr sz="26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1985"/>
              </a:spcBef>
              <a:buClr>
                <a:srgbClr val="0B1B4A"/>
              </a:buClr>
              <a:buFont typeface="Arial"/>
              <a:buChar char="➢"/>
              <a:tabLst>
                <a:tab pos="8128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Conventional</a:t>
            </a:r>
            <a:r>
              <a:rPr sz="2200" spc="-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2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1845"/>
              </a:spcBef>
              <a:buClr>
                <a:srgbClr val="0B1B4A"/>
              </a:buClr>
              <a:buFont typeface="Arial"/>
              <a:buChar char="➢"/>
              <a:tabLst>
                <a:tab pos="8128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 Learning </a:t>
            </a:r>
            <a:r>
              <a:rPr sz="2200" dirty="0">
                <a:solidFill>
                  <a:srgbClr val="002060"/>
                </a:solidFill>
                <a:latin typeface="Times New Roman"/>
                <a:cs typeface="Times New Roman"/>
              </a:rPr>
              <a:t>for</a:t>
            </a:r>
            <a:r>
              <a:rPr sz="22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200">
              <a:latin typeface="Times New Roman"/>
              <a:cs typeface="Times New Roman"/>
            </a:endParaRPr>
          </a:p>
          <a:p>
            <a:pPr marL="1270000" lvl="2" indent="-342900">
              <a:lnSpc>
                <a:spcPct val="100000"/>
              </a:lnSpc>
              <a:spcBef>
                <a:spcPts val="1660"/>
              </a:spcBef>
              <a:buClr>
                <a:srgbClr val="0B1B4A"/>
              </a:buClr>
              <a:buFont typeface="Arial"/>
              <a:buChar char="➢"/>
              <a:tabLst>
                <a:tab pos="1269365" algn="l"/>
                <a:tab pos="12700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CNN, RNN and Attention Mechanism</a:t>
            </a:r>
            <a:endParaRPr sz="22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1270000" lvl="2" indent="-342900">
              <a:lnSpc>
                <a:spcPct val="100000"/>
              </a:lnSpc>
              <a:spcBef>
                <a:spcPts val="1700"/>
              </a:spcBef>
              <a:buClr>
                <a:srgbClr val="0B1B4A"/>
              </a:buClr>
              <a:buFont typeface="Arial"/>
              <a:buChar char="➢"/>
              <a:tabLst>
                <a:tab pos="1269365" algn="l"/>
                <a:tab pos="1270000" algn="l"/>
              </a:tabLst>
            </a:pP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Aspect based</a:t>
            </a:r>
            <a:r>
              <a:rPr sz="2000" spc="-7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RRS</a:t>
            </a:r>
            <a:endParaRPr sz="200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Clr>
                <a:srgbClr val="0B1B4A"/>
              </a:buClr>
            </a:pPr>
            <a:endParaRPr sz="1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Exploiting </a:t>
            </a: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Auxiliary</a:t>
            </a:r>
            <a:r>
              <a:rPr sz="260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Review</a:t>
            </a:r>
            <a:endParaRPr lang="en-US" altLang="zh-CN" sz="26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18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Summary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and</a:t>
            </a:r>
            <a:r>
              <a:rPr sz="2600" spc="-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Outlook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1304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Ag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67427" y="6421628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7373" y="3930650"/>
            <a:ext cx="3009900" cy="2425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451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5000" y="1676400"/>
            <a:ext cx="6433548" cy="4369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79499"/>
            <a:ext cx="936371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Topical Attention </a:t>
            </a:r>
            <a:r>
              <a:rPr sz="2800" spc="-10" dirty="0">
                <a:solidFill>
                  <a:srgbClr val="002060"/>
                </a:solidFill>
                <a:latin typeface="Times New Roman"/>
                <a:cs typeface="Times New Roman"/>
              </a:rPr>
              <a:t>Regularized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Matrix Factorization (TARMF)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Utilize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BiLSTM to extract contextual</a:t>
            </a:r>
            <a:r>
              <a:rPr sz="2000" spc="-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features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Identify important words for each</a:t>
            </a:r>
            <a:r>
              <a:rPr sz="20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topic/aspect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0340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Aspect-based</a:t>
            </a:r>
            <a:r>
              <a:rPr sz="3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732"/>
                </a:moveTo>
                <a:lnTo>
                  <a:pt x="10640301" y="617732"/>
                </a:lnTo>
                <a:lnTo>
                  <a:pt x="10640301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7305" y="2796704"/>
            <a:ext cx="4428490" cy="2933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9723" y="6316144"/>
            <a:ext cx="10172700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1200" spc="-5">
                <a:solidFill>
                  <a:srgbClr val="002060"/>
                </a:solidFill>
                <a:cs typeface="Calibri"/>
              </a:rPr>
              <a:t>Lu Y, Dong R, Smyth B. Coevolutionary recommendation model: Mutual learning between ratings and reviews[C]//Proceedings of the 2018 World Wide Web Conference. 2018: 773-782.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784" y="1079499"/>
            <a:ext cx="936371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Topical Attention </a:t>
            </a:r>
            <a:r>
              <a:rPr sz="2800" spc="-10" dirty="0">
                <a:solidFill>
                  <a:srgbClr val="002060"/>
                </a:solidFill>
                <a:latin typeface="Times New Roman"/>
                <a:cs typeface="Times New Roman"/>
              </a:rPr>
              <a:t>Regularized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Matrix Factorization</a:t>
            </a:r>
            <a:r>
              <a:rPr sz="2800" spc="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(TARMF)</a:t>
            </a:r>
            <a:endParaRPr sz="28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Utilize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BiLSTM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to</a:t>
            </a:r>
            <a:r>
              <a:rPr sz="2000" spc="-3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extract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 contextual</a:t>
            </a:r>
            <a:r>
              <a:rPr lang="en-US" altLang="zh-CN" sz="2000" spc="-2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features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Identify important words for each</a:t>
            </a:r>
            <a:r>
              <a:rPr sz="20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topic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/aspe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ct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0340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Aspect-based</a:t>
            </a:r>
            <a:r>
              <a:rPr sz="3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58452" y="1659780"/>
            <a:ext cx="6433548" cy="4369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305" y="2796704"/>
            <a:ext cx="4428490" cy="2933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3600" y="2592640"/>
            <a:ext cx="1388745" cy="3242310"/>
          </a:xfrm>
          <a:custGeom>
            <a:avLst/>
            <a:gdLst/>
            <a:ahLst/>
            <a:cxnLst/>
            <a:rect l="l" t="t" r="r" b="b"/>
            <a:pathLst>
              <a:path w="1388745" h="3242310">
                <a:moveTo>
                  <a:pt x="0" y="0"/>
                </a:moveTo>
                <a:lnTo>
                  <a:pt x="1388740" y="0"/>
                </a:lnTo>
                <a:lnTo>
                  <a:pt x="1388740" y="3241711"/>
                </a:lnTo>
                <a:lnTo>
                  <a:pt x="0" y="324171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47952" y="4122283"/>
            <a:ext cx="706755" cy="85725"/>
          </a:xfrm>
          <a:custGeom>
            <a:avLst/>
            <a:gdLst/>
            <a:ahLst/>
            <a:cxnLst/>
            <a:rect l="l" t="t" r="r" b="b"/>
            <a:pathLst>
              <a:path w="706754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71437" y="57150"/>
                </a:lnTo>
                <a:lnTo>
                  <a:pt x="71437" y="28575"/>
                </a:lnTo>
                <a:lnTo>
                  <a:pt x="85725" y="28574"/>
                </a:lnTo>
                <a:lnTo>
                  <a:pt x="85725" y="0"/>
                </a:lnTo>
                <a:close/>
              </a:path>
              <a:path w="706754" h="85725">
                <a:moveTo>
                  <a:pt x="85725" y="28574"/>
                </a:moveTo>
                <a:lnTo>
                  <a:pt x="71437" y="28575"/>
                </a:lnTo>
                <a:lnTo>
                  <a:pt x="71437" y="57150"/>
                </a:lnTo>
                <a:lnTo>
                  <a:pt x="85725" y="57149"/>
                </a:lnTo>
                <a:lnTo>
                  <a:pt x="85725" y="28574"/>
                </a:lnTo>
                <a:close/>
              </a:path>
              <a:path w="706754" h="85725">
                <a:moveTo>
                  <a:pt x="85725" y="57149"/>
                </a:moveTo>
                <a:lnTo>
                  <a:pt x="71437" y="57150"/>
                </a:lnTo>
                <a:lnTo>
                  <a:pt x="85725" y="57150"/>
                </a:lnTo>
                <a:close/>
              </a:path>
              <a:path w="706754" h="85725">
                <a:moveTo>
                  <a:pt x="706570" y="28573"/>
                </a:moveTo>
                <a:lnTo>
                  <a:pt x="85725" y="28574"/>
                </a:lnTo>
                <a:lnTo>
                  <a:pt x="85725" y="57149"/>
                </a:lnTo>
                <a:lnTo>
                  <a:pt x="706570" y="57148"/>
                </a:lnTo>
                <a:lnTo>
                  <a:pt x="706570" y="285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9E34654E-8220-4796-BB02-781ACAE40B15}"/>
              </a:ext>
            </a:extLst>
          </p:cNvPr>
          <p:cNvSpPr/>
          <p:nvPr/>
        </p:nvSpPr>
        <p:spPr>
          <a:xfrm>
            <a:off x="280983" y="6224532"/>
            <a:ext cx="10640695" cy="617855"/>
          </a:xfrm>
          <a:custGeom>
            <a:avLst/>
            <a:gdLst/>
            <a:ahLst/>
            <a:cxnLst/>
            <a:rect l="l" t="t" r="r" b="b"/>
            <a:pathLst>
              <a:path w="10640695" h="617854">
                <a:moveTo>
                  <a:pt x="0" y="617732"/>
                </a:moveTo>
                <a:lnTo>
                  <a:pt x="10640301" y="617732"/>
                </a:lnTo>
                <a:lnTo>
                  <a:pt x="10640301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1A015640-2487-4BDC-8E67-A3C38F4FBBB7}"/>
              </a:ext>
            </a:extLst>
          </p:cNvPr>
          <p:cNvSpPr txBox="1"/>
          <p:nvPr/>
        </p:nvSpPr>
        <p:spPr>
          <a:xfrm>
            <a:off x="359723" y="6316144"/>
            <a:ext cx="10172700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1200" spc="-5">
                <a:solidFill>
                  <a:srgbClr val="002060"/>
                </a:solidFill>
                <a:cs typeface="Calibri"/>
              </a:rPr>
              <a:t>Lu Y, Dong R, Smyth B. Coevolutionary recommendation model: Mutual learning between ratings and reviews[C]//Proceedings of the 2018 World Wide Web Conference. 2018: 773-782.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30340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Aspect-based</a:t>
            </a:r>
            <a:r>
              <a:rPr sz="3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983" y="6224531"/>
            <a:ext cx="10640695" cy="340995"/>
          </a:xfrm>
          <a:custGeom>
            <a:avLst/>
            <a:gdLst/>
            <a:ahLst/>
            <a:cxnLst/>
            <a:rect l="l" t="t" r="r" b="b"/>
            <a:pathLst>
              <a:path w="10640695" h="340995">
                <a:moveTo>
                  <a:pt x="0" y="340671"/>
                </a:moveTo>
                <a:lnTo>
                  <a:pt x="10640301" y="340671"/>
                </a:lnTo>
                <a:lnTo>
                  <a:pt x="10640301" y="0"/>
                </a:lnTo>
                <a:lnTo>
                  <a:pt x="0" y="0"/>
                </a:lnTo>
                <a:lnTo>
                  <a:pt x="0" y="340671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3784" y="1079499"/>
            <a:ext cx="6679565" cy="150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461645" algn="l"/>
                <a:tab pos="4622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Aspect-based Neural </a:t>
            </a:r>
            <a:r>
              <a:rPr sz="2800" spc="-10" dirty="0">
                <a:solidFill>
                  <a:srgbClr val="002060"/>
                </a:solidFill>
                <a:latin typeface="Times New Roman"/>
                <a:cs typeface="Times New Roman"/>
              </a:rPr>
              <a:t>Recommender (ANR)</a:t>
            </a:r>
            <a:endParaRPr sz="2800" spc="-1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Aspect-level features extracted from the</a:t>
            </a:r>
            <a:r>
              <a:rPr sz="2000" spc="-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29944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Identify the aspect correlation between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items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9723" y="6316144"/>
            <a:ext cx="790511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Jin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Yao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Chin,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Kaiqi Zhao, Shafiq Joty,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Gao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Cong. ANR: Aspect-based Neural Recommender,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CIKM,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2018:</a:t>
            </a:r>
            <a:r>
              <a:rPr sz="1200" spc="2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147-156.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3139A72-F751-4B4C-A598-A4A2896FA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1266205"/>
            <a:ext cx="3788727" cy="4772399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FFB9DDE-36B3-4C0E-A529-DEC46A5A8FB7}"/>
              </a:ext>
            </a:extLst>
          </p:cNvPr>
          <p:cNvSpPr/>
          <p:nvPr/>
        </p:nvSpPr>
        <p:spPr>
          <a:xfrm>
            <a:off x="8264838" y="3090967"/>
            <a:ext cx="1002950" cy="97594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0868419-1CB2-4D9A-95E7-6230D0390FE9}"/>
              </a:ext>
            </a:extLst>
          </p:cNvPr>
          <p:cNvCxnSpPr/>
          <p:nvPr/>
        </p:nvCxnSpPr>
        <p:spPr>
          <a:xfrm flipH="1">
            <a:off x="6506376" y="3857614"/>
            <a:ext cx="1758462" cy="456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AF82B8E-83DD-482A-9895-8AD3604F41EA}"/>
              </a:ext>
            </a:extLst>
          </p:cNvPr>
          <p:cNvSpPr txBox="1"/>
          <p:nvPr/>
        </p:nvSpPr>
        <p:spPr>
          <a:xfrm>
            <a:off x="4808870" y="4129474"/>
            <a:ext cx="158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 topic vectors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65276"/>
            <a:ext cx="8534400" cy="4716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Introduction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on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Review-based Recommender System</a:t>
            </a:r>
            <a:r>
              <a:rPr sz="2600" spc="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(RRS)</a:t>
            </a: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185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Development Course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Review-based Recommender</a:t>
            </a:r>
            <a:r>
              <a:rPr sz="2600" spc="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105" dirty="0">
                <a:solidFill>
                  <a:srgbClr val="002060"/>
                </a:solidFill>
                <a:latin typeface="Times New Roman"/>
                <a:cs typeface="Times New Roman"/>
              </a:rPr>
              <a:t>System</a:t>
            </a:r>
            <a:endParaRPr sz="26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1985"/>
              </a:spcBef>
              <a:buClr>
                <a:srgbClr val="0B1B4A"/>
              </a:buClr>
              <a:buFont typeface="Arial"/>
              <a:buChar char="➢"/>
              <a:tabLst>
                <a:tab pos="8128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Conventional</a:t>
            </a:r>
            <a:r>
              <a:rPr sz="2200" spc="-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2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1845"/>
              </a:spcBef>
              <a:buClr>
                <a:srgbClr val="0B1B4A"/>
              </a:buClr>
              <a:buFont typeface="Arial"/>
              <a:buChar char="➢"/>
              <a:tabLst>
                <a:tab pos="8128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 Learning </a:t>
            </a:r>
            <a:r>
              <a:rPr sz="2200" dirty="0">
                <a:solidFill>
                  <a:srgbClr val="002060"/>
                </a:solidFill>
                <a:latin typeface="Times New Roman"/>
                <a:cs typeface="Times New Roman"/>
              </a:rPr>
              <a:t>for</a:t>
            </a:r>
            <a:r>
              <a:rPr sz="22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200">
              <a:latin typeface="Times New Roman"/>
              <a:cs typeface="Times New Roman"/>
            </a:endParaRPr>
          </a:p>
          <a:p>
            <a:pPr marL="1270000" lvl="2" indent="-342900">
              <a:lnSpc>
                <a:spcPct val="100000"/>
              </a:lnSpc>
              <a:spcBef>
                <a:spcPts val="1660"/>
              </a:spcBef>
              <a:buClr>
                <a:srgbClr val="0B1B4A"/>
              </a:buClr>
              <a:buFont typeface="Arial"/>
              <a:buChar char="➢"/>
              <a:tabLst>
                <a:tab pos="1269365" algn="l"/>
                <a:tab pos="12700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CNN, RNN and Attention Mechanism</a:t>
            </a:r>
            <a:endParaRPr sz="22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1270000" lvl="2" indent="-342900">
              <a:lnSpc>
                <a:spcPct val="100000"/>
              </a:lnSpc>
              <a:spcBef>
                <a:spcPts val="1700"/>
              </a:spcBef>
              <a:buClr>
                <a:srgbClr val="0B1B4A"/>
              </a:buClr>
              <a:buFont typeface="Arial"/>
              <a:buChar char="➢"/>
              <a:tabLst>
                <a:tab pos="1269365" algn="l"/>
                <a:tab pos="12700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Aspect based RRS</a:t>
            </a:r>
            <a:endParaRPr sz="22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Clr>
                <a:srgbClr val="0B1B4A"/>
              </a:buClr>
            </a:pPr>
            <a:endParaRPr sz="1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C00000"/>
                </a:solidFill>
                <a:latin typeface="Times New Roman"/>
                <a:cs typeface="Times New Roman"/>
              </a:rPr>
              <a:t>Exploiting </a:t>
            </a:r>
            <a:r>
              <a:rPr sz="2600" spc="-5">
                <a:solidFill>
                  <a:srgbClr val="C00000"/>
                </a:solidFill>
                <a:latin typeface="Times New Roman"/>
                <a:cs typeface="Times New Roman"/>
              </a:rPr>
              <a:t>Auxiliary</a:t>
            </a:r>
            <a:r>
              <a:rPr sz="260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600" spc="-5">
                <a:solidFill>
                  <a:srgbClr val="C00000"/>
                </a:solidFill>
                <a:latin typeface="Times New Roman"/>
                <a:cs typeface="Times New Roman"/>
              </a:rPr>
              <a:t>Review</a:t>
            </a:r>
            <a:endParaRPr lang="en-US" altLang="zh-CN" sz="2600" spc="-5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18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Summary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and</a:t>
            </a:r>
            <a:r>
              <a:rPr sz="2600" spc="-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Outlook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1304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Ag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67427" y="6421628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7373" y="3930650"/>
            <a:ext cx="3009900" cy="2425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0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1219200"/>
            <a:ext cx="7630159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marR="1527810" indent="-358775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71475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Three main types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Recommender</a:t>
            </a:r>
            <a:r>
              <a:rPr sz="2600" spc="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85" dirty="0">
                <a:solidFill>
                  <a:srgbClr val="002060"/>
                </a:solidFill>
                <a:latin typeface="Times New Roman"/>
                <a:cs typeface="Times New Roman"/>
              </a:rPr>
              <a:t>System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585"/>
              </a:spcBef>
              <a:tabLst>
                <a:tab pos="815340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Interaction-based</a:t>
            </a:r>
            <a:r>
              <a:rPr sz="2000" spc="-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recommendation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415"/>
              </a:spcBef>
              <a:tabLst>
                <a:tab pos="815340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Content-based recommendation (e.g. reviews, features, figures etc)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485"/>
              </a:spcBef>
              <a:tabLst>
                <a:tab pos="815340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Hybrid recommendation (Interaction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+</a:t>
            </a:r>
            <a:r>
              <a:rPr sz="2000" spc="-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Content)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6546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Recommender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65458" y="1975788"/>
            <a:ext cx="2262505" cy="0"/>
          </a:xfrm>
          <a:custGeom>
            <a:avLst/>
            <a:gdLst/>
            <a:ahLst/>
            <a:cxnLst/>
            <a:rect l="l" t="t" r="r" b="b"/>
            <a:pathLst>
              <a:path w="2262504">
                <a:moveTo>
                  <a:pt x="0" y="0"/>
                </a:moveTo>
                <a:lnTo>
                  <a:pt x="2262224" y="0"/>
                </a:lnTo>
              </a:path>
            </a:pathLst>
          </a:custGeom>
          <a:ln w="5440">
            <a:solidFill>
              <a:srgbClr val="E7E7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8987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3976908"/>
            <a:ext cx="10460" cy="156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9302" y="3515458"/>
            <a:ext cx="2325370" cy="6216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95250" algn="ctr">
              <a:lnSpc>
                <a:spcPct val="100000"/>
              </a:lnSpc>
              <a:spcBef>
                <a:spcPts val="400"/>
              </a:spcBef>
            </a:pPr>
            <a:r>
              <a:rPr sz="1050" b="1" spc="-35" dirty="0">
                <a:solidFill>
                  <a:srgbClr val="121313"/>
                </a:solidFill>
                <a:latin typeface="Tahoma"/>
                <a:cs typeface="Tahoma"/>
              </a:rPr>
              <a:t>Five</a:t>
            </a:r>
            <a:r>
              <a:rPr sz="1050" b="1" spc="-105" dirty="0">
                <a:solidFill>
                  <a:srgbClr val="121313"/>
                </a:solidFill>
                <a:latin typeface="Tahoma"/>
                <a:cs typeface="Tahoma"/>
              </a:rPr>
              <a:t> </a:t>
            </a:r>
            <a:r>
              <a:rPr sz="1050" b="1" spc="-40" dirty="0">
                <a:solidFill>
                  <a:srgbClr val="121313"/>
                </a:solidFill>
                <a:latin typeface="Tahoma"/>
                <a:cs typeface="Tahoma"/>
              </a:rPr>
              <a:t>Stars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050" spc="25" dirty="0">
                <a:solidFill>
                  <a:srgbClr val="555555"/>
                </a:solidFill>
                <a:latin typeface="Tahoma"/>
                <a:cs typeface="Tahoma"/>
              </a:rPr>
              <a:t>January </a:t>
            </a:r>
            <a:r>
              <a:rPr sz="1050" spc="10" dirty="0">
                <a:solidFill>
                  <a:srgbClr val="555555"/>
                </a:solidFill>
                <a:latin typeface="Tahoma"/>
                <a:cs typeface="Tahoma"/>
              </a:rPr>
              <a:t>24,</a:t>
            </a:r>
            <a:r>
              <a:rPr sz="1050" spc="-165" dirty="0">
                <a:solidFill>
                  <a:srgbClr val="555555"/>
                </a:solidFill>
                <a:latin typeface="Tahoma"/>
                <a:cs typeface="Tahoma"/>
              </a:rPr>
              <a:t> </a:t>
            </a:r>
            <a:r>
              <a:rPr sz="1050" spc="50" dirty="0">
                <a:solidFill>
                  <a:srgbClr val="555555"/>
                </a:solidFill>
                <a:latin typeface="Tahoma"/>
                <a:cs typeface="Tahoma"/>
              </a:rPr>
              <a:t>2018</a:t>
            </a:r>
            <a:endParaRPr sz="10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05"/>
              </a:spcBef>
              <a:tabLst>
                <a:tab pos="1271270" algn="l"/>
              </a:tabLst>
            </a:pPr>
            <a:r>
              <a:rPr sz="1050" spc="-5" dirty="0">
                <a:solidFill>
                  <a:srgbClr val="555555"/>
                </a:solidFill>
                <a:latin typeface="Tahoma"/>
                <a:cs typeface="Tahoma"/>
              </a:rPr>
              <a:t>Size:</a:t>
            </a:r>
            <a:r>
              <a:rPr sz="1050" spc="-40" dirty="0">
                <a:solidFill>
                  <a:srgbClr val="555555"/>
                </a:solidFill>
                <a:latin typeface="Tahoma"/>
                <a:cs typeface="Tahoma"/>
              </a:rPr>
              <a:t> </a:t>
            </a:r>
            <a:r>
              <a:rPr sz="1050" spc="15" dirty="0">
                <a:solidFill>
                  <a:srgbClr val="555555"/>
                </a:solidFill>
                <a:latin typeface="Tahoma"/>
                <a:cs typeface="Tahoma"/>
              </a:rPr>
              <a:t>Large</a:t>
            </a:r>
            <a:r>
              <a:rPr sz="1050" spc="-40" dirty="0">
                <a:solidFill>
                  <a:srgbClr val="555555"/>
                </a:solidFill>
                <a:latin typeface="Tahoma"/>
                <a:cs typeface="Tahoma"/>
              </a:rPr>
              <a:t> </a:t>
            </a:r>
            <a:r>
              <a:rPr sz="1050" spc="55" dirty="0">
                <a:solidFill>
                  <a:srgbClr val="555555"/>
                </a:solidFill>
                <a:latin typeface="Tahoma"/>
                <a:cs typeface="Tahoma"/>
              </a:rPr>
              <a:t>42/44	</a:t>
            </a:r>
            <a:r>
              <a:rPr sz="950" b="1" spc="5" dirty="0">
                <a:solidFill>
                  <a:srgbClr val="C45827"/>
                </a:solidFill>
                <a:latin typeface="Tahoma"/>
                <a:cs typeface="Tahoma"/>
              </a:rPr>
              <a:t>Veri</a:t>
            </a:r>
            <a:r>
              <a:rPr sz="950" b="1" spc="5" dirty="0">
                <a:solidFill>
                  <a:srgbClr val="C45827"/>
                </a:solidFill>
                <a:latin typeface="Century Gothic"/>
                <a:cs typeface="Century Gothic"/>
              </a:rPr>
              <a:t>ﬁ</a:t>
            </a:r>
            <a:r>
              <a:rPr sz="950" b="1" spc="5" dirty="0">
                <a:solidFill>
                  <a:srgbClr val="C45827"/>
                </a:solidFill>
                <a:latin typeface="Tahoma"/>
                <a:cs typeface="Tahoma"/>
              </a:rPr>
              <a:t>ed</a:t>
            </a:r>
            <a:r>
              <a:rPr sz="950" b="1" spc="-95" dirty="0">
                <a:solidFill>
                  <a:srgbClr val="C45827"/>
                </a:solidFill>
                <a:latin typeface="Tahoma"/>
                <a:cs typeface="Tahoma"/>
              </a:rPr>
              <a:t> </a:t>
            </a:r>
            <a:r>
              <a:rPr sz="950" b="1" spc="-25" dirty="0">
                <a:solidFill>
                  <a:srgbClr val="C45827"/>
                </a:solidFill>
                <a:latin typeface="Tahoma"/>
                <a:cs typeface="Tahoma"/>
              </a:rPr>
              <a:t>Purchase</a:t>
            </a:r>
            <a:endParaRPr sz="9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2911" y="3155749"/>
            <a:ext cx="313818" cy="313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99102" y="3205818"/>
            <a:ext cx="84201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10" dirty="0">
                <a:solidFill>
                  <a:srgbClr val="121313"/>
                </a:solidFill>
                <a:latin typeface="Tahoma"/>
                <a:cs typeface="Tahoma"/>
              </a:rPr>
              <a:t>Sara</a:t>
            </a:r>
            <a:r>
              <a:rPr sz="1050" spc="-114" dirty="0">
                <a:solidFill>
                  <a:srgbClr val="121313"/>
                </a:solidFill>
                <a:latin typeface="Tahoma"/>
                <a:cs typeface="Tahoma"/>
              </a:rPr>
              <a:t> </a:t>
            </a:r>
            <a:r>
              <a:rPr sz="1050" spc="30" dirty="0">
                <a:solidFill>
                  <a:srgbClr val="121313"/>
                </a:solidFill>
                <a:latin typeface="Tahoma"/>
                <a:cs typeface="Tahoma"/>
              </a:rPr>
              <a:t>Handley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1989" y="3563713"/>
            <a:ext cx="836849" cy="188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6334" y="4207588"/>
            <a:ext cx="890905" cy="200025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90"/>
              </a:spcBef>
            </a:pPr>
            <a:r>
              <a:rPr sz="1050" spc="25" dirty="0">
                <a:solidFill>
                  <a:srgbClr val="121313"/>
                </a:solidFill>
                <a:latin typeface="Tahoma"/>
                <a:cs typeface="Tahoma"/>
              </a:rPr>
              <a:t>Loved</a:t>
            </a:r>
            <a:r>
              <a:rPr sz="1050" spc="-125" dirty="0">
                <a:solidFill>
                  <a:srgbClr val="121313"/>
                </a:solidFill>
                <a:latin typeface="Tahoma"/>
                <a:cs typeface="Tahoma"/>
              </a:rPr>
              <a:t> </a:t>
            </a:r>
            <a:r>
              <a:rPr sz="1050" spc="0" dirty="0">
                <a:solidFill>
                  <a:srgbClr val="121313"/>
                </a:solidFill>
                <a:latin typeface="Tahoma"/>
                <a:cs typeface="Tahoma"/>
              </a:rPr>
              <a:t>it!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3784" y="1065276"/>
            <a:ext cx="6497955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71475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Challenges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95"/>
              </a:spcBef>
              <a:tabLst>
                <a:tab pos="815340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Most users leave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no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comments for products</a:t>
            </a:r>
            <a:r>
              <a:rPr sz="2000" spc="-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purchased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580"/>
              </a:spcBef>
              <a:tabLst>
                <a:tab pos="815340" algn="l"/>
              </a:tabLst>
            </a:pPr>
            <a:r>
              <a:rPr sz="2000" spc="375" dirty="0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Performance degradation when the review text is</a:t>
            </a:r>
            <a:r>
              <a:rPr sz="2000" spc="-1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scarce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4604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Exploiting Auxiliary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Review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38865" y="6574028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43</a:t>
            </a:r>
            <a:endParaRPr sz="12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1674" y="1614498"/>
            <a:ext cx="4885597" cy="512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864108"/>
            <a:ext cx="11733416" cy="2285241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8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Goal: exploit user-item pair-dependent features from auxiliary reviews </a:t>
            </a:r>
            <a:r>
              <a:rPr sz="2600" spc="-5">
                <a:solidFill>
                  <a:srgbClr val="002060"/>
                </a:solidFill>
                <a:latin typeface="Times New Roman"/>
                <a:cs typeface="Times New Roman"/>
              </a:rPr>
              <a:t>written by</a:t>
            </a:r>
          </a:p>
          <a:p>
            <a:pPr marL="355600">
              <a:lnSpc>
                <a:spcPct val="100000"/>
              </a:lnSpc>
              <a:spcBef>
                <a:spcPts val="1580"/>
              </a:spcBef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like-minded users (PARL)</a:t>
            </a:r>
            <a:endParaRPr sz="26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75"/>
              </a:spcBef>
              <a:tabLst>
                <a:tab pos="812165" algn="l"/>
              </a:tabLst>
            </a:pP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     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Like-minded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users: give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similar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ratings toward the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same </a:t>
            </a:r>
            <a:r>
              <a:rPr sz="2000" spc="-10">
                <a:solidFill>
                  <a:srgbClr val="002060"/>
                </a:solidFill>
                <a:latin typeface="Times New Roman"/>
                <a:cs typeface="Times New Roman"/>
              </a:rPr>
              <a:t>item</a:t>
            </a:r>
            <a:endParaRPr lang="en-US"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12165" algn="l"/>
              </a:tabLst>
            </a:pPr>
            <a:r>
              <a:rPr lang="en-US" sz="2000" spc="375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lang="en-US" sz="2000" spc="-5">
                <a:solidFill>
                  <a:srgbClr val="002060"/>
                </a:solidFill>
                <a:latin typeface="Times New Roman"/>
                <a:cs typeface="Times New Roman"/>
              </a:rPr>
              <a:t>Auxiliary reviews: reviews written </a:t>
            </a:r>
            <a:r>
              <a:rPr lang="en-US" sz="2000">
                <a:solidFill>
                  <a:srgbClr val="002060"/>
                </a:solidFill>
                <a:latin typeface="Times New Roman"/>
                <a:cs typeface="Times New Roman"/>
              </a:rPr>
              <a:t>by </a:t>
            </a:r>
            <a:r>
              <a:rPr lang="en-US" sz="2000" spc="-5">
                <a:solidFill>
                  <a:srgbClr val="002060"/>
                </a:solidFill>
                <a:latin typeface="Times New Roman"/>
                <a:cs typeface="Times New Roman"/>
              </a:rPr>
              <a:t>like-minded</a:t>
            </a:r>
            <a:r>
              <a:rPr lang="en-US" sz="2000" spc="-4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2000" spc="-5">
                <a:solidFill>
                  <a:srgbClr val="002060"/>
                </a:solidFill>
                <a:latin typeface="Times New Roman"/>
                <a:cs typeface="Times New Roman"/>
              </a:rPr>
              <a:t>users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4604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Exploiting Auxiliary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Review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33966" y="4236119"/>
            <a:ext cx="198120" cy="506095"/>
          </a:xfrm>
          <a:custGeom>
            <a:avLst/>
            <a:gdLst/>
            <a:ahLst/>
            <a:cxnLst/>
            <a:rect l="l" t="t" r="r" b="b"/>
            <a:pathLst>
              <a:path w="198120" h="506095">
                <a:moveTo>
                  <a:pt x="4311" y="489470"/>
                </a:moveTo>
                <a:lnTo>
                  <a:pt x="0" y="501416"/>
                </a:lnTo>
                <a:lnTo>
                  <a:pt x="11946" y="505726"/>
                </a:lnTo>
                <a:lnTo>
                  <a:pt x="16257" y="493781"/>
                </a:lnTo>
                <a:lnTo>
                  <a:pt x="4311" y="489470"/>
                </a:lnTo>
                <a:close/>
              </a:path>
              <a:path w="198120" h="506095">
                <a:moveTo>
                  <a:pt x="12932" y="465578"/>
                </a:moveTo>
                <a:lnTo>
                  <a:pt x="8622" y="477523"/>
                </a:lnTo>
                <a:lnTo>
                  <a:pt x="20567" y="481835"/>
                </a:lnTo>
                <a:lnTo>
                  <a:pt x="24879" y="469888"/>
                </a:lnTo>
                <a:lnTo>
                  <a:pt x="12932" y="465578"/>
                </a:lnTo>
                <a:close/>
              </a:path>
              <a:path w="198120" h="506095">
                <a:moveTo>
                  <a:pt x="21554" y="441685"/>
                </a:moveTo>
                <a:lnTo>
                  <a:pt x="17244" y="453632"/>
                </a:lnTo>
                <a:lnTo>
                  <a:pt x="29189" y="457942"/>
                </a:lnTo>
                <a:lnTo>
                  <a:pt x="33500" y="445997"/>
                </a:lnTo>
                <a:lnTo>
                  <a:pt x="21554" y="441685"/>
                </a:lnTo>
                <a:close/>
              </a:path>
              <a:path w="198120" h="506095">
                <a:moveTo>
                  <a:pt x="30175" y="417794"/>
                </a:moveTo>
                <a:lnTo>
                  <a:pt x="25864" y="429740"/>
                </a:lnTo>
                <a:lnTo>
                  <a:pt x="37810" y="434050"/>
                </a:lnTo>
                <a:lnTo>
                  <a:pt x="42122" y="422104"/>
                </a:lnTo>
                <a:lnTo>
                  <a:pt x="30175" y="417794"/>
                </a:lnTo>
                <a:close/>
              </a:path>
              <a:path w="198120" h="506095">
                <a:moveTo>
                  <a:pt x="38797" y="393901"/>
                </a:moveTo>
                <a:lnTo>
                  <a:pt x="34486" y="405847"/>
                </a:lnTo>
                <a:lnTo>
                  <a:pt x="46432" y="410159"/>
                </a:lnTo>
                <a:lnTo>
                  <a:pt x="50742" y="398212"/>
                </a:lnTo>
                <a:lnTo>
                  <a:pt x="38797" y="393901"/>
                </a:lnTo>
                <a:close/>
              </a:path>
              <a:path w="198120" h="506095">
                <a:moveTo>
                  <a:pt x="47419" y="370009"/>
                </a:moveTo>
                <a:lnTo>
                  <a:pt x="43107" y="381956"/>
                </a:lnTo>
                <a:lnTo>
                  <a:pt x="55054" y="386266"/>
                </a:lnTo>
                <a:lnTo>
                  <a:pt x="59364" y="374321"/>
                </a:lnTo>
                <a:lnTo>
                  <a:pt x="47419" y="370009"/>
                </a:lnTo>
                <a:close/>
              </a:path>
              <a:path w="198120" h="506095">
                <a:moveTo>
                  <a:pt x="56040" y="346118"/>
                </a:moveTo>
                <a:lnTo>
                  <a:pt x="51729" y="358063"/>
                </a:lnTo>
                <a:lnTo>
                  <a:pt x="63675" y="362374"/>
                </a:lnTo>
                <a:lnTo>
                  <a:pt x="67986" y="350428"/>
                </a:lnTo>
                <a:lnTo>
                  <a:pt x="56040" y="346118"/>
                </a:lnTo>
                <a:close/>
              </a:path>
              <a:path w="198120" h="506095">
                <a:moveTo>
                  <a:pt x="64662" y="322225"/>
                </a:moveTo>
                <a:lnTo>
                  <a:pt x="60351" y="334172"/>
                </a:lnTo>
                <a:lnTo>
                  <a:pt x="72297" y="338482"/>
                </a:lnTo>
                <a:lnTo>
                  <a:pt x="76607" y="326536"/>
                </a:lnTo>
                <a:lnTo>
                  <a:pt x="64662" y="322225"/>
                </a:lnTo>
                <a:close/>
              </a:path>
              <a:path w="198120" h="506095">
                <a:moveTo>
                  <a:pt x="73282" y="298334"/>
                </a:moveTo>
                <a:lnTo>
                  <a:pt x="68972" y="310280"/>
                </a:lnTo>
                <a:lnTo>
                  <a:pt x="80918" y="314590"/>
                </a:lnTo>
                <a:lnTo>
                  <a:pt x="85229" y="302644"/>
                </a:lnTo>
                <a:lnTo>
                  <a:pt x="73282" y="298334"/>
                </a:lnTo>
                <a:close/>
              </a:path>
              <a:path w="198120" h="506095">
                <a:moveTo>
                  <a:pt x="81904" y="274441"/>
                </a:moveTo>
                <a:lnTo>
                  <a:pt x="77594" y="286387"/>
                </a:lnTo>
                <a:lnTo>
                  <a:pt x="89540" y="290699"/>
                </a:lnTo>
                <a:lnTo>
                  <a:pt x="93850" y="278752"/>
                </a:lnTo>
                <a:lnTo>
                  <a:pt x="81904" y="274441"/>
                </a:lnTo>
                <a:close/>
              </a:path>
              <a:path w="198120" h="506095">
                <a:moveTo>
                  <a:pt x="90526" y="250549"/>
                </a:moveTo>
                <a:lnTo>
                  <a:pt x="86215" y="262496"/>
                </a:lnTo>
                <a:lnTo>
                  <a:pt x="98162" y="266806"/>
                </a:lnTo>
                <a:lnTo>
                  <a:pt x="102472" y="254861"/>
                </a:lnTo>
                <a:lnTo>
                  <a:pt x="90526" y="250549"/>
                </a:lnTo>
                <a:close/>
              </a:path>
              <a:path w="198120" h="506095">
                <a:moveTo>
                  <a:pt x="99147" y="226658"/>
                </a:moveTo>
                <a:lnTo>
                  <a:pt x="94837" y="238603"/>
                </a:lnTo>
                <a:lnTo>
                  <a:pt x="106782" y="242914"/>
                </a:lnTo>
                <a:lnTo>
                  <a:pt x="111093" y="230968"/>
                </a:lnTo>
                <a:lnTo>
                  <a:pt x="99147" y="226658"/>
                </a:lnTo>
                <a:close/>
              </a:path>
              <a:path w="198120" h="506095">
                <a:moveTo>
                  <a:pt x="107769" y="202765"/>
                </a:moveTo>
                <a:lnTo>
                  <a:pt x="103458" y="214711"/>
                </a:lnTo>
                <a:lnTo>
                  <a:pt x="115404" y="219022"/>
                </a:lnTo>
                <a:lnTo>
                  <a:pt x="119715" y="207076"/>
                </a:lnTo>
                <a:lnTo>
                  <a:pt x="107769" y="202765"/>
                </a:lnTo>
                <a:close/>
              </a:path>
              <a:path w="198120" h="506095">
                <a:moveTo>
                  <a:pt x="116390" y="178873"/>
                </a:moveTo>
                <a:lnTo>
                  <a:pt x="112080" y="190820"/>
                </a:lnTo>
                <a:lnTo>
                  <a:pt x="124025" y="195130"/>
                </a:lnTo>
                <a:lnTo>
                  <a:pt x="128337" y="183184"/>
                </a:lnTo>
                <a:lnTo>
                  <a:pt x="116390" y="178873"/>
                </a:lnTo>
                <a:close/>
              </a:path>
              <a:path w="198120" h="506095">
                <a:moveTo>
                  <a:pt x="125012" y="154981"/>
                </a:moveTo>
                <a:lnTo>
                  <a:pt x="120702" y="166927"/>
                </a:lnTo>
                <a:lnTo>
                  <a:pt x="132647" y="171237"/>
                </a:lnTo>
                <a:lnTo>
                  <a:pt x="136958" y="159292"/>
                </a:lnTo>
                <a:lnTo>
                  <a:pt x="125012" y="154981"/>
                </a:lnTo>
                <a:close/>
              </a:path>
              <a:path w="198120" h="506095">
                <a:moveTo>
                  <a:pt x="133634" y="131089"/>
                </a:moveTo>
                <a:lnTo>
                  <a:pt x="129322" y="143035"/>
                </a:lnTo>
                <a:lnTo>
                  <a:pt x="141269" y="147346"/>
                </a:lnTo>
                <a:lnTo>
                  <a:pt x="145580" y="135399"/>
                </a:lnTo>
                <a:lnTo>
                  <a:pt x="133634" y="131089"/>
                </a:lnTo>
                <a:close/>
              </a:path>
              <a:path w="198120" h="506095">
                <a:moveTo>
                  <a:pt x="142255" y="107198"/>
                </a:moveTo>
                <a:lnTo>
                  <a:pt x="137944" y="119143"/>
                </a:lnTo>
                <a:lnTo>
                  <a:pt x="149890" y="123454"/>
                </a:lnTo>
                <a:lnTo>
                  <a:pt x="154200" y="111508"/>
                </a:lnTo>
                <a:lnTo>
                  <a:pt x="142255" y="107198"/>
                </a:lnTo>
                <a:close/>
              </a:path>
              <a:path w="198120" h="506095">
                <a:moveTo>
                  <a:pt x="150877" y="83305"/>
                </a:moveTo>
                <a:lnTo>
                  <a:pt x="146565" y="95251"/>
                </a:lnTo>
                <a:lnTo>
                  <a:pt x="158512" y="99561"/>
                </a:lnTo>
                <a:lnTo>
                  <a:pt x="162822" y="87616"/>
                </a:lnTo>
                <a:lnTo>
                  <a:pt x="150877" y="83305"/>
                </a:lnTo>
                <a:close/>
              </a:path>
              <a:path w="198120" h="506095">
                <a:moveTo>
                  <a:pt x="194691" y="59413"/>
                </a:moveTo>
                <a:lnTo>
                  <a:pt x="159498" y="59413"/>
                </a:lnTo>
                <a:lnTo>
                  <a:pt x="171444" y="63724"/>
                </a:lnTo>
                <a:lnTo>
                  <a:pt x="167796" y="73831"/>
                </a:lnTo>
                <a:lnTo>
                  <a:pt x="197661" y="84608"/>
                </a:lnTo>
                <a:lnTo>
                  <a:pt x="194691" y="59413"/>
                </a:lnTo>
                <a:close/>
              </a:path>
              <a:path w="198120" h="506095">
                <a:moveTo>
                  <a:pt x="155851" y="69520"/>
                </a:moveTo>
                <a:lnTo>
                  <a:pt x="155187" y="71360"/>
                </a:lnTo>
                <a:lnTo>
                  <a:pt x="167133" y="75670"/>
                </a:lnTo>
                <a:lnTo>
                  <a:pt x="167796" y="73831"/>
                </a:lnTo>
                <a:lnTo>
                  <a:pt x="155851" y="69520"/>
                </a:lnTo>
                <a:close/>
              </a:path>
              <a:path w="198120" h="506095">
                <a:moveTo>
                  <a:pt x="159498" y="59413"/>
                </a:moveTo>
                <a:lnTo>
                  <a:pt x="155851" y="69520"/>
                </a:lnTo>
                <a:lnTo>
                  <a:pt x="167796" y="73831"/>
                </a:lnTo>
                <a:lnTo>
                  <a:pt x="171444" y="63724"/>
                </a:lnTo>
                <a:lnTo>
                  <a:pt x="159498" y="59413"/>
                </a:lnTo>
                <a:close/>
              </a:path>
              <a:path w="198120" h="506095">
                <a:moveTo>
                  <a:pt x="187688" y="0"/>
                </a:moveTo>
                <a:lnTo>
                  <a:pt x="125986" y="58743"/>
                </a:lnTo>
                <a:lnTo>
                  <a:pt x="155851" y="69520"/>
                </a:lnTo>
                <a:lnTo>
                  <a:pt x="159498" y="59413"/>
                </a:lnTo>
                <a:lnTo>
                  <a:pt x="194691" y="59413"/>
                </a:lnTo>
                <a:lnTo>
                  <a:pt x="1876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3104" y="4620767"/>
            <a:ext cx="2892552" cy="664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53473" y="4739690"/>
            <a:ext cx="2573020" cy="369570"/>
          </a:xfrm>
          <a:prstGeom prst="rect">
            <a:avLst/>
          </a:prstGeom>
          <a:solidFill>
            <a:srgbClr val="FFC000"/>
          </a:solidFill>
          <a:ln w="9525">
            <a:solidFill>
              <a:srgbClr val="5B9BD5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225"/>
              </a:spcBef>
            </a:pPr>
            <a:r>
              <a:rPr sz="1800" spc="-5" dirty="0">
                <a:solidFill>
                  <a:srgbClr val="002060"/>
                </a:solidFill>
                <a:latin typeface="Times New Roman"/>
                <a:cs typeface="Times New Roman"/>
              </a:rPr>
              <a:t>Jayden is superhero</a:t>
            </a:r>
            <a:r>
              <a:rPr sz="1800" spc="-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fan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29328" y="3486911"/>
            <a:ext cx="2889504" cy="9448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8200" y="3604479"/>
            <a:ext cx="2573020" cy="646430"/>
          </a:xfrm>
          <a:custGeom>
            <a:avLst/>
            <a:gdLst/>
            <a:ahLst/>
            <a:cxnLst/>
            <a:rect l="l" t="t" r="r" b="b"/>
            <a:pathLst>
              <a:path w="2573020" h="646429">
                <a:moveTo>
                  <a:pt x="0" y="646330"/>
                </a:moveTo>
                <a:lnTo>
                  <a:pt x="2572931" y="646330"/>
                </a:lnTo>
                <a:lnTo>
                  <a:pt x="2572931" y="0"/>
                </a:lnTo>
                <a:lnTo>
                  <a:pt x="0" y="0"/>
                </a:lnTo>
                <a:lnTo>
                  <a:pt x="0" y="64633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48200" y="3604479"/>
            <a:ext cx="2573020" cy="646430"/>
          </a:xfrm>
          <a:prstGeom prst="rect">
            <a:avLst/>
          </a:prstGeom>
          <a:ln w="9525">
            <a:solidFill>
              <a:srgbClr val="5B9BD5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86360" marR="417830">
              <a:lnSpc>
                <a:spcPct val="102200"/>
              </a:lnSpc>
              <a:spcBef>
                <a:spcPts val="165"/>
              </a:spcBef>
            </a:pPr>
            <a:r>
              <a:rPr sz="1800" spc="-5" dirty="0">
                <a:solidFill>
                  <a:srgbClr val="002060"/>
                </a:solidFill>
                <a:latin typeface="Times New Roman"/>
                <a:cs typeface="Times New Roman"/>
              </a:rPr>
              <a:t>Shawn would like </a:t>
            </a: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Ant  </a:t>
            </a:r>
            <a:r>
              <a:rPr sz="1800" spc="-5" dirty="0">
                <a:solidFill>
                  <a:srgbClr val="002060"/>
                </a:solidFill>
                <a:latin typeface="Times New Roman"/>
                <a:cs typeface="Times New Roman"/>
              </a:rPr>
              <a:t>Man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29854" y="4246666"/>
            <a:ext cx="1739264" cy="2016760"/>
          </a:xfrm>
          <a:custGeom>
            <a:avLst/>
            <a:gdLst/>
            <a:ahLst/>
            <a:cxnLst/>
            <a:rect l="l" t="t" r="r" b="b"/>
            <a:pathLst>
              <a:path w="1739265" h="2016760">
                <a:moveTo>
                  <a:pt x="9621" y="0"/>
                </a:moveTo>
                <a:lnTo>
                  <a:pt x="0" y="8289"/>
                </a:lnTo>
                <a:lnTo>
                  <a:pt x="8290" y="17910"/>
                </a:lnTo>
                <a:lnTo>
                  <a:pt x="17910" y="9620"/>
                </a:lnTo>
                <a:lnTo>
                  <a:pt x="9621" y="0"/>
                </a:lnTo>
                <a:close/>
              </a:path>
              <a:path w="1739265" h="2016760">
                <a:moveTo>
                  <a:pt x="26201" y="19241"/>
                </a:moveTo>
                <a:lnTo>
                  <a:pt x="16579" y="27532"/>
                </a:lnTo>
                <a:lnTo>
                  <a:pt x="24869" y="37152"/>
                </a:lnTo>
                <a:lnTo>
                  <a:pt x="34490" y="28863"/>
                </a:lnTo>
                <a:lnTo>
                  <a:pt x="26201" y="19241"/>
                </a:lnTo>
                <a:close/>
              </a:path>
              <a:path w="1739265" h="2016760">
                <a:moveTo>
                  <a:pt x="42779" y="38484"/>
                </a:moveTo>
                <a:lnTo>
                  <a:pt x="33159" y="46774"/>
                </a:lnTo>
                <a:lnTo>
                  <a:pt x="41448" y="56395"/>
                </a:lnTo>
                <a:lnTo>
                  <a:pt x="51070" y="48106"/>
                </a:lnTo>
                <a:lnTo>
                  <a:pt x="42779" y="38484"/>
                </a:lnTo>
                <a:close/>
              </a:path>
              <a:path w="1739265" h="2016760">
                <a:moveTo>
                  <a:pt x="59359" y="57727"/>
                </a:moveTo>
                <a:lnTo>
                  <a:pt x="49738" y="66017"/>
                </a:lnTo>
                <a:lnTo>
                  <a:pt x="58028" y="75638"/>
                </a:lnTo>
                <a:lnTo>
                  <a:pt x="67650" y="67349"/>
                </a:lnTo>
                <a:lnTo>
                  <a:pt x="59359" y="57727"/>
                </a:lnTo>
                <a:close/>
              </a:path>
              <a:path w="1739265" h="2016760">
                <a:moveTo>
                  <a:pt x="75939" y="76969"/>
                </a:moveTo>
                <a:lnTo>
                  <a:pt x="66318" y="85260"/>
                </a:lnTo>
                <a:lnTo>
                  <a:pt x="74607" y="94881"/>
                </a:lnTo>
                <a:lnTo>
                  <a:pt x="84228" y="86591"/>
                </a:lnTo>
                <a:lnTo>
                  <a:pt x="75939" y="76969"/>
                </a:lnTo>
                <a:close/>
              </a:path>
              <a:path w="1739265" h="2016760">
                <a:moveTo>
                  <a:pt x="92519" y="96212"/>
                </a:moveTo>
                <a:lnTo>
                  <a:pt x="82897" y="104501"/>
                </a:lnTo>
                <a:lnTo>
                  <a:pt x="91187" y="114123"/>
                </a:lnTo>
                <a:lnTo>
                  <a:pt x="100808" y="105834"/>
                </a:lnTo>
                <a:lnTo>
                  <a:pt x="92519" y="96212"/>
                </a:lnTo>
                <a:close/>
              </a:path>
              <a:path w="1739265" h="2016760">
                <a:moveTo>
                  <a:pt x="109098" y="115455"/>
                </a:moveTo>
                <a:lnTo>
                  <a:pt x="99476" y="123744"/>
                </a:lnTo>
                <a:lnTo>
                  <a:pt x="107767" y="133366"/>
                </a:lnTo>
                <a:lnTo>
                  <a:pt x="117388" y="125077"/>
                </a:lnTo>
                <a:lnTo>
                  <a:pt x="109098" y="115455"/>
                </a:lnTo>
                <a:close/>
              </a:path>
              <a:path w="1739265" h="2016760">
                <a:moveTo>
                  <a:pt x="125677" y="134698"/>
                </a:moveTo>
                <a:lnTo>
                  <a:pt x="116056" y="142988"/>
                </a:lnTo>
                <a:lnTo>
                  <a:pt x="124346" y="152609"/>
                </a:lnTo>
                <a:lnTo>
                  <a:pt x="133967" y="144318"/>
                </a:lnTo>
                <a:lnTo>
                  <a:pt x="125677" y="134698"/>
                </a:lnTo>
                <a:close/>
              </a:path>
              <a:path w="1739265" h="2016760">
                <a:moveTo>
                  <a:pt x="142257" y="153940"/>
                </a:moveTo>
                <a:lnTo>
                  <a:pt x="132636" y="162231"/>
                </a:lnTo>
                <a:lnTo>
                  <a:pt x="140925" y="171851"/>
                </a:lnTo>
                <a:lnTo>
                  <a:pt x="150547" y="163562"/>
                </a:lnTo>
                <a:lnTo>
                  <a:pt x="142257" y="153940"/>
                </a:lnTo>
                <a:close/>
              </a:path>
              <a:path w="1739265" h="2016760">
                <a:moveTo>
                  <a:pt x="158836" y="173183"/>
                </a:moveTo>
                <a:lnTo>
                  <a:pt x="149216" y="181472"/>
                </a:lnTo>
                <a:lnTo>
                  <a:pt x="157505" y="191094"/>
                </a:lnTo>
                <a:lnTo>
                  <a:pt x="167126" y="182805"/>
                </a:lnTo>
                <a:lnTo>
                  <a:pt x="158836" y="173183"/>
                </a:lnTo>
                <a:close/>
              </a:path>
              <a:path w="1739265" h="2016760">
                <a:moveTo>
                  <a:pt x="175416" y="192426"/>
                </a:moveTo>
                <a:lnTo>
                  <a:pt x="165794" y="200715"/>
                </a:lnTo>
                <a:lnTo>
                  <a:pt x="174085" y="210337"/>
                </a:lnTo>
                <a:lnTo>
                  <a:pt x="183706" y="202048"/>
                </a:lnTo>
                <a:lnTo>
                  <a:pt x="175416" y="192426"/>
                </a:lnTo>
                <a:close/>
              </a:path>
              <a:path w="1739265" h="2016760">
                <a:moveTo>
                  <a:pt x="191996" y="211668"/>
                </a:moveTo>
                <a:lnTo>
                  <a:pt x="182374" y="219958"/>
                </a:lnTo>
                <a:lnTo>
                  <a:pt x="190663" y="229580"/>
                </a:lnTo>
                <a:lnTo>
                  <a:pt x="200285" y="221289"/>
                </a:lnTo>
                <a:lnTo>
                  <a:pt x="191996" y="211668"/>
                </a:lnTo>
                <a:close/>
              </a:path>
              <a:path w="1739265" h="2016760">
                <a:moveTo>
                  <a:pt x="208575" y="230911"/>
                </a:moveTo>
                <a:lnTo>
                  <a:pt x="198954" y="239201"/>
                </a:lnTo>
                <a:lnTo>
                  <a:pt x="207243" y="248822"/>
                </a:lnTo>
                <a:lnTo>
                  <a:pt x="216865" y="240532"/>
                </a:lnTo>
                <a:lnTo>
                  <a:pt x="208575" y="230911"/>
                </a:lnTo>
                <a:close/>
              </a:path>
              <a:path w="1739265" h="2016760">
                <a:moveTo>
                  <a:pt x="225154" y="250154"/>
                </a:moveTo>
                <a:lnTo>
                  <a:pt x="215534" y="258443"/>
                </a:lnTo>
                <a:lnTo>
                  <a:pt x="223823" y="268065"/>
                </a:lnTo>
                <a:lnTo>
                  <a:pt x="233445" y="259775"/>
                </a:lnTo>
                <a:lnTo>
                  <a:pt x="225154" y="250154"/>
                </a:lnTo>
                <a:close/>
              </a:path>
              <a:path w="1739265" h="2016760">
                <a:moveTo>
                  <a:pt x="241734" y="269397"/>
                </a:moveTo>
                <a:lnTo>
                  <a:pt x="232112" y="277686"/>
                </a:lnTo>
                <a:lnTo>
                  <a:pt x="240403" y="287308"/>
                </a:lnTo>
                <a:lnTo>
                  <a:pt x="250023" y="279017"/>
                </a:lnTo>
                <a:lnTo>
                  <a:pt x="241734" y="269397"/>
                </a:lnTo>
                <a:close/>
              </a:path>
              <a:path w="1739265" h="2016760">
                <a:moveTo>
                  <a:pt x="258314" y="288639"/>
                </a:moveTo>
                <a:lnTo>
                  <a:pt x="248692" y="296929"/>
                </a:lnTo>
                <a:lnTo>
                  <a:pt x="256981" y="306551"/>
                </a:lnTo>
                <a:lnTo>
                  <a:pt x="266603" y="298260"/>
                </a:lnTo>
                <a:lnTo>
                  <a:pt x="258314" y="288639"/>
                </a:lnTo>
                <a:close/>
              </a:path>
              <a:path w="1739265" h="2016760">
                <a:moveTo>
                  <a:pt x="274894" y="307882"/>
                </a:moveTo>
                <a:lnTo>
                  <a:pt x="265272" y="316171"/>
                </a:lnTo>
                <a:lnTo>
                  <a:pt x="273561" y="325793"/>
                </a:lnTo>
                <a:lnTo>
                  <a:pt x="283183" y="317503"/>
                </a:lnTo>
                <a:lnTo>
                  <a:pt x="274894" y="307882"/>
                </a:lnTo>
                <a:close/>
              </a:path>
              <a:path w="1739265" h="2016760">
                <a:moveTo>
                  <a:pt x="291472" y="327125"/>
                </a:moveTo>
                <a:lnTo>
                  <a:pt x="281851" y="335414"/>
                </a:lnTo>
                <a:lnTo>
                  <a:pt x="290141" y="345036"/>
                </a:lnTo>
                <a:lnTo>
                  <a:pt x="299763" y="336746"/>
                </a:lnTo>
                <a:lnTo>
                  <a:pt x="291472" y="327125"/>
                </a:lnTo>
                <a:close/>
              </a:path>
              <a:path w="1739265" h="2016760">
                <a:moveTo>
                  <a:pt x="308052" y="346367"/>
                </a:moveTo>
                <a:lnTo>
                  <a:pt x="298430" y="354657"/>
                </a:lnTo>
                <a:lnTo>
                  <a:pt x="306721" y="364279"/>
                </a:lnTo>
                <a:lnTo>
                  <a:pt x="316341" y="355988"/>
                </a:lnTo>
                <a:lnTo>
                  <a:pt x="308052" y="346367"/>
                </a:lnTo>
                <a:close/>
              </a:path>
              <a:path w="1739265" h="2016760">
                <a:moveTo>
                  <a:pt x="324632" y="365610"/>
                </a:moveTo>
                <a:lnTo>
                  <a:pt x="315010" y="373900"/>
                </a:lnTo>
                <a:lnTo>
                  <a:pt x="323300" y="383520"/>
                </a:lnTo>
                <a:lnTo>
                  <a:pt x="332921" y="375231"/>
                </a:lnTo>
                <a:lnTo>
                  <a:pt x="324632" y="365610"/>
                </a:lnTo>
                <a:close/>
              </a:path>
              <a:path w="1739265" h="2016760">
                <a:moveTo>
                  <a:pt x="341210" y="384853"/>
                </a:moveTo>
                <a:lnTo>
                  <a:pt x="331590" y="393142"/>
                </a:lnTo>
                <a:lnTo>
                  <a:pt x="339879" y="402763"/>
                </a:lnTo>
                <a:lnTo>
                  <a:pt x="349501" y="394474"/>
                </a:lnTo>
                <a:lnTo>
                  <a:pt x="341210" y="384853"/>
                </a:lnTo>
                <a:close/>
              </a:path>
              <a:path w="1739265" h="2016760">
                <a:moveTo>
                  <a:pt x="357790" y="404096"/>
                </a:moveTo>
                <a:lnTo>
                  <a:pt x="348169" y="412385"/>
                </a:lnTo>
                <a:lnTo>
                  <a:pt x="356459" y="422007"/>
                </a:lnTo>
                <a:lnTo>
                  <a:pt x="366081" y="413717"/>
                </a:lnTo>
                <a:lnTo>
                  <a:pt x="357790" y="404096"/>
                </a:lnTo>
                <a:close/>
              </a:path>
              <a:path w="1739265" h="2016760">
                <a:moveTo>
                  <a:pt x="374370" y="423337"/>
                </a:moveTo>
                <a:lnTo>
                  <a:pt x="364749" y="431628"/>
                </a:lnTo>
                <a:lnTo>
                  <a:pt x="373038" y="441250"/>
                </a:lnTo>
                <a:lnTo>
                  <a:pt x="382659" y="432959"/>
                </a:lnTo>
                <a:lnTo>
                  <a:pt x="374370" y="423337"/>
                </a:lnTo>
                <a:close/>
              </a:path>
              <a:path w="1739265" h="2016760">
                <a:moveTo>
                  <a:pt x="390950" y="442581"/>
                </a:moveTo>
                <a:lnTo>
                  <a:pt x="381328" y="450870"/>
                </a:lnTo>
                <a:lnTo>
                  <a:pt x="389618" y="460491"/>
                </a:lnTo>
                <a:lnTo>
                  <a:pt x="399239" y="452202"/>
                </a:lnTo>
                <a:lnTo>
                  <a:pt x="390950" y="442581"/>
                </a:lnTo>
                <a:close/>
              </a:path>
              <a:path w="1739265" h="2016760">
                <a:moveTo>
                  <a:pt x="407529" y="461824"/>
                </a:moveTo>
                <a:lnTo>
                  <a:pt x="397907" y="470113"/>
                </a:lnTo>
                <a:lnTo>
                  <a:pt x="406198" y="479734"/>
                </a:lnTo>
                <a:lnTo>
                  <a:pt x="415819" y="471445"/>
                </a:lnTo>
                <a:lnTo>
                  <a:pt x="407529" y="461824"/>
                </a:lnTo>
                <a:close/>
              </a:path>
              <a:path w="1739265" h="2016760">
                <a:moveTo>
                  <a:pt x="424108" y="481067"/>
                </a:moveTo>
                <a:lnTo>
                  <a:pt x="414487" y="489356"/>
                </a:lnTo>
                <a:lnTo>
                  <a:pt x="422777" y="498977"/>
                </a:lnTo>
                <a:lnTo>
                  <a:pt x="432398" y="490687"/>
                </a:lnTo>
                <a:lnTo>
                  <a:pt x="424108" y="481067"/>
                </a:lnTo>
                <a:close/>
              </a:path>
              <a:path w="1739265" h="2016760">
                <a:moveTo>
                  <a:pt x="440688" y="500308"/>
                </a:moveTo>
                <a:lnTo>
                  <a:pt x="431067" y="508599"/>
                </a:lnTo>
                <a:lnTo>
                  <a:pt x="439356" y="518219"/>
                </a:lnTo>
                <a:lnTo>
                  <a:pt x="448978" y="509930"/>
                </a:lnTo>
                <a:lnTo>
                  <a:pt x="440688" y="500308"/>
                </a:lnTo>
                <a:close/>
              </a:path>
              <a:path w="1739265" h="2016760">
                <a:moveTo>
                  <a:pt x="457267" y="519551"/>
                </a:moveTo>
                <a:lnTo>
                  <a:pt x="447647" y="527841"/>
                </a:lnTo>
                <a:lnTo>
                  <a:pt x="455936" y="537462"/>
                </a:lnTo>
                <a:lnTo>
                  <a:pt x="465557" y="529173"/>
                </a:lnTo>
                <a:lnTo>
                  <a:pt x="457267" y="519551"/>
                </a:lnTo>
                <a:close/>
              </a:path>
              <a:path w="1739265" h="2016760">
                <a:moveTo>
                  <a:pt x="473847" y="538794"/>
                </a:moveTo>
                <a:lnTo>
                  <a:pt x="464225" y="547084"/>
                </a:lnTo>
                <a:lnTo>
                  <a:pt x="472516" y="556705"/>
                </a:lnTo>
                <a:lnTo>
                  <a:pt x="482137" y="548416"/>
                </a:lnTo>
                <a:lnTo>
                  <a:pt x="473847" y="538794"/>
                </a:lnTo>
                <a:close/>
              </a:path>
              <a:path w="1739265" h="2016760">
                <a:moveTo>
                  <a:pt x="490427" y="558036"/>
                </a:moveTo>
                <a:lnTo>
                  <a:pt x="480805" y="566327"/>
                </a:lnTo>
                <a:lnTo>
                  <a:pt x="489094" y="575948"/>
                </a:lnTo>
                <a:lnTo>
                  <a:pt x="498716" y="567658"/>
                </a:lnTo>
                <a:lnTo>
                  <a:pt x="490427" y="558036"/>
                </a:lnTo>
                <a:close/>
              </a:path>
              <a:path w="1739265" h="2016760">
                <a:moveTo>
                  <a:pt x="507006" y="577279"/>
                </a:moveTo>
                <a:lnTo>
                  <a:pt x="497385" y="585569"/>
                </a:lnTo>
                <a:lnTo>
                  <a:pt x="505674" y="595190"/>
                </a:lnTo>
                <a:lnTo>
                  <a:pt x="515296" y="586901"/>
                </a:lnTo>
                <a:lnTo>
                  <a:pt x="507006" y="577279"/>
                </a:lnTo>
                <a:close/>
              </a:path>
              <a:path w="1739265" h="2016760">
                <a:moveTo>
                  <a:pt x="523585" y="596522"/>
                </a:moveTo>
                <a:lnTo>
                  <a:pt x="513965" y="604812"/>
                </a:lnTo>
                <a:lnTo>
                  <a:pt x="522254" y="614433"/>
                </a:lnTo>
                <a:lnTo>
                  <a:pt x="531876" y="606144"/>
                </a:lnTo>
                <a:lnTo>
                  <a:pt x="523585" y="596522"/>
                </a:lnTo>
                <a:close/>
              </a:path>
              <a:path w="1739265" h="2016760">
                <a:moveTo>
                  <a:pt x="540165" y="615764"/>
                </a:moveTo>
                <a:lnTo>
                  <a:pt x="530543" y="624055"/>
                </a:lnTo>
                <a:lnTo>
                  <a:pt x="538834" y="633676"/>
                </a:lnTo>
                <a:lnTo>
                  <a:pt x="548455" y="625386"/>
                </a:lnTo>
                <a:lnTo>
                  <a:pt x="540165" y="615764"/>
                </a:lnTo>
                <a:close/>
              </a:path>
              <a:path w="1739265" h="2016760">
                <a:moveTo>
                  <a:pt x="556745" y="635007"/>
                </a:moveTo>
                <a:lnTo>
                  <a:pt x="547123" y="643296"/>
                </a:lnTo>
                <a:lnTo>
                  <a:pt x="555412" y="652918"/>
                </a:lnTo>
                <a:lnTo>
                  <a:pt x="565034" y="644629"/>
                </a:lnTo>
                <a:lnTo>
                  <a:pt x="556745" y="635007"/>
                </a:lnTo>
                <a:close/>
              </a:path>
              <a:path w="1739265" h="2016760">
                <a:moveTo>
                  <a:pt x="573324" y="654250"/>
                </a:moveTo>
                <a:lnTo>
                  <a:pt x="563703" y="662539"/>
                </a:lnTo>
                <a:lnTo>
                  <a:pt x="571992" y="672161"/>
                </a:lnTo>
                <a:lnTo>
                  <a:pt x="581614" y="663872"/>
                </a:lnTo>
                <a:lnTo>
                  <a:pt x="573324" y="654250"/>
                </a:lnTo>
                <a:close/>
              </a:path>
              <a:path w="1739265" h="2016760">
                <a:moveTo>
                  <a:pt x="589903" y="673492"/>
                </a:moveTo>
                <a:lnTo>
                  <a:pt x="580282" y="681782"/>
                </a:lnTo>
                <a:lnTo>
                  <a:pt x="588572" y="691404"/>
                </a:lnTo>
                <a:lnTo>
                  <a:pt x="598194" y="683113"/>
                </a:lnTo>
                <a:lnTo>
                  <a:pt x="589903" y="673492"/>
                </a:lnTo>
                <a:close/>
              </a:path>
              <a:path w="1739265" h="2016760">
                <a:moveTo>
                  <a:pt x="606483" y="692735"/>
                </a:moveTo>
                <a:lnTo>
                  <a:pt x="596861" y="701024"/>
                </a:lnTo>
                <a:lnTo>
                  <a:pt x="605152" y="710646"/>
                </a:lnTo>
                <a:lnTo>
                  <a:pt x="614772" y="702356"/>
                </a:lnTo>
                <a:lnTo>
                  <a:pt x="606483" y="692735"/>
                </a:lnTo>
                <a:close/>
              </a:path>
              <a:path w="1739265" h="2016760">
                <a:moveTo>
                  <a:pt x="623063" y="711978"/>
                </a:moveTo>
                <a:lnTo>
                  <a:pt x="613441" y="720267"/>
                </a:lnTo>
                <a:lnTo>
                  <a:pt x="621731" y="729889"/>
                </a:lnTo>
                <a:lnTo>
                  <a:pt x="631352" y="721600"/>
                </a:lnTo>
                <a:lnTo>
                  <a:pt x="623063" y="711978"/>
                </a:lnTo>
                <a:close/>
              </a:path>
              <a:path w="1739265" h="2016760">
                <a:moveTo>
                  <a:pt x="639641" y="731220"/>
                </a:moveTo>
                <a:lnTo>
                  <a:pt x="630021" y="739510"/>
                </a:lnTo>
                <a:lnTo>
                  <a:pt x="638310" y="749132"/>
                </a:lnTo>
                <a:lnTo>
                  <a:pt x="647932" y="740841"/>
                </a:lnTo>
                <a:lnTo>
                  <a:pt x="639641" y="731220"/>
                </a:lnTo>
                <a:close/>
              </a:path>
              <a:path w="1739265" h="2016760">
                <a:moveTo>
                  <a:pt x="656221" y="750463"/>
                </a:moveTo>
                <a:lnTo>
                  <a:pt x="646600" y="758752"/>
                </a:lnTo>
                <a:lnTo>
                  <a:pt x="654890" y="768374"/>
                </a:lnTo>
                <a:lnTo>
                  <a:pt x="664512" y="760084"/>
                </a:lnTo>
                <a:lnTo>
                  <a:pt x="656221" y="750463"/>
                </a:lnTo>
                <a:close/>
              </a:path>
              <a:path w="1739265" h="2016760">
                <a:moveTo>
                  <a:pt x="672801" y="769706"/>
                </a:moveTo>
                <a:lnTo>
                  <a:pt x="663180" y="777995"/>
                </a:lnTo>
                <a:lnTo>
                  <a:pt x="671469" y="787617"/>
                </a:lnTo>
                <a:lnTo>
                  <a:pt x="681090" y="779327"/>
                </a:lnTo>
                <a:lnTo>
                  <a:pt x="672801" y="769706"/>
                </a:lnTo>
                <a:close/>
              </a:path>
              <a:path w="1739265" h="2016760">
                <a:moveTo>
                  <a:pt x="689381" y="788948"/>
                </a:moveTo>
                <a:lnTo>
                  <a:pt x="679759" y="797238"/>
                </a:lnTo>
                <a:lnTo>
                  <a:pt x="688049" y="806860"/>
                </a:lnTo>
                <a:lnTo>
                  <a:pt x="697670" y="798569"/>
                </a:lnTo>
                <a:lnTo>
                  <a:pt x="689381" y="788948"/>
                </a:lnTo>
                <a:close/>
              </a:path>
              <a:path w="1739265" h="2016760">
                <a:moveTo>
                  <a:pt x="705959" y="808191"/>
                </a:moveTo>
                <a:lnTo>
                  <a:pt x="696338" y="816480"/>
                </a:lnTo>
                <a:lnTo>
                  <a:pt x="704629" y="826101"/>
                </a:lnTo>
                <a:lnTo>
                  <a:pt x="714250" y="817812"/>
                </a:lnTo>
                <a:lnTo>
                  <a:pt x="705959" y="808191"/>
                </a:lnTo>
                <a:close/>
              </a:path>
              <a:path w="1739265" h="2016760">
                <a:moveTo>
                  <a:pt x="722539" y="827434"/>
                </a:moveTo>
                <a:lnTo>
                  <a:pt x="712918" y="835723"/>
                </a:lnTo>
                <a:lnTo>
                  <a:pt x="721208" y="845345"/>
                </a:lnTo>
                <a:lnTo>
                  <a:pt x="730829" y="837055"/>
                </a:lnTo>
                <a:lnTo>
                  <a:pt x="722539" y="827434"/>
                </a:lnTo>
                <a:close/>
              </a:path>
              <a:path w="1739265" h="2016760">
                <a:moveTo>
                  <a:pt x="739119" y="846677"/>
                </a:moveTo>
                <a:lnTo>
                  <a:pt x="729498" y="854966"/>
                </a:lnTo>
                <a:lnTo>
                  <a:pt x="737787" y="864588"/>
                </a:lnTo>
                <a:lnTo>
                  <a:pt x="747408" y="856297"/>
                </a:lnTo>
                <a:lnTo>
                  <a:pt x="739119" y="846677"/>
                </a:lnTo>
                <a:close/>
              </a:path>
              <a:path w="1739265" h="2016760">
                <a:moveTo>
                  <a:pt x="755699" y="865919"/>
                </a:moveTo>
                <a:lnTo>
                  <a:pt x="746078" y="874209"/>
                </a:lnTo>
                <a:lnTo>
                  <a:pt x="754367" y="883829"/>
                </a:lnTo>
                <a:lnTo>
                  <a:pt x="763988" y="875540"/>
                </a:lnTo>
                <a:lnTo>
                  <a:pt x="755699" y="865919"/>
                </a:lnTo>
                <a:close/>
              </a:path>
              <a:path w="1739265" h="2016760">
                <a:moveTo>
                  <a:pt x="772278" y="885162"/>
                </a:moveTo>
                <a:lnTo>
                  <a:pt x="762656" y="893451"/>
                </a:lnTo>
                <a:lnTo>
                  <a:pt x="770947" y="903072"/>
                </a:lnTo>
                <a:lnTo>
                  <a:pt x="780568" y="894783"/>
                </a:lnTo>
                <a:lnTo>
                  <a:pt x="772278" y="885162"/>
                </a:lnTo>
                <a:close/>
              </a:path>
              <a:path w="1739265" h="2016760">
                <a:moveTo>
                  <a:pt x="788857" y="904405"/>
                </a:moveTo>
                <a:lnTo>
                  <a:pt x="779236" y="912694"/>
                </a:lnTo>
                <a:lnTo>
                  <a:pt x="787525" y="922315"/>
                </a:lnTo>
                <a:lnTo>
                  <a:pt x="797147" y="914026"/>
                </a:lnTo>
                <a:lnTo>
                  <a:pt x="788857" y="904405"/>
                </a:lnTo>
                <a:close/>
              </a:path>
              <a:path w="1739265" h="2016760">
                <a:moveTo>
                  <a:pt x="805437" y="923646"/>
                </a:moveTo>
                <a:lnTo>
                  <a:pt x="795816" y="931937"/>
                </a:lnTo>
                <a:lnTo>
                  <a:pt x="804105" y="941558"/>
                </a:lnTo>
                <a:lnTo>
                  <a:pt x="813727" y="933268"/>
                </a:lnTo>
                <a:lnTo>
                  <a:pt x="805437" y="923646"/>
                </a:lnTo>
                <a:close/>
              </a:path>
              <a:path w="1739265" h="2016760">
                <a:moveTo>
                  <a:pt x="822016" y="942889"/>
                </a:moveTo>
                <a:lnTo>
                  <a:pt x="812396" y="951180"/>
                </a:lnTo>
                <a:lnTo>
                  <a:pt x="820685" y="960800"/>
                </a:lnTo>
                <a:lnTo>
                  <a:pt x="830306" y="952511"/>
                </a:lnTo>
                <a:lnTo>
                  <a:pt x="822016" y="942889"/>
                </a:lnTo>
                <a:close/>
              </a:path>
              <a:path w="1739265" h="2016760">
                <a:moveTo>
                  <a:pt x="838596" y="962132"/>
                </a:moveTo>
                <a:lnTo>
                  <a:pt x="828974" y="970422"/>
                </a:lnTo>
                <a:lnTo>
                  <a:pt x="837265" y="980043"/>
                </a:lnTo>
                <a:lnTo>
                  <a:pt x="846886" y="971754"/>
                </a:lnTo>
                <a:lnTo>
                  <a:pt x="838596" y="962132"/>
                </a:lnTo>
                <a:close/>
              </a:path>
              <a:path w="1739265" h="2016760">
                <a:moveTo>
                  <a:pt x="855176" y="981375"/>
                </a:moveTo>
                <a:lnTo>
                  <a:pt x="845554" y="989665"/>
                </a:lnTo>
                <a:lnTo>
                  <a:pt x="853843" y="999286"/>
                </a:lnTo>
                <a:lnTo>
                  <a:pt x="863465" y="990996"/>
                </a:lnTo>
                <a:lnTo>
                  <a:pt x="855176" y="981375"/>
                </a:lnTo>
                <a:close/>
              </a:path>
              <a:path w="1739265" h="2016760">
                <a:moveTo>
                  <a:pt x="871755" y="1000617"/>
                </a:moveTo>
                <a:lnTo>
                  <a:pt x="862134" y="1008908"/>
                </a:lnTo>
                <a:lnTo>
                  <a:pt x="870423" y="1018529"/>
                </a:lnTo>
                <a:lnTo>
                  <a:pt x="880045" y="1010239"/>
                </a:lnTo>
                <a:lnTo>
                  <a:pt x="871755" y="1000617"/>
                </a:lnTo>
                <a:close/>
              </a:path>
              <a:path w="1739265" h="2016760">
                <a:moveTo>
                  <a:pt x="888334" y="1019860"/>
                </a:moveTo>
                <a:lnTo>
                  <a:pt x="878713" y="1028150"/>
                </a:lnTo>
                <a:lnTo>
                  <a:pt x="887003" y="1037771"/>
                </a:lnTo>
                <a:lnTo>
                  <a:pt x="896625" y="1029482"/>
                </a:lnTo>
                <a:lnTo>
                  <a:pt x="888334" y="1019860"/>
                </a:lnTo>
                <a:close/>
              </a:path>
              <a:path w="1739265" h="2016760">
                <a:moveTo>
                  <a:pt x="904914" y="1039103"/>
                </a:moveTo>
                <a:lnTo>
                  <a:pt x="895292" y="1047393"/>
                </a:lnTo>
                <a:lnTo>
                  <a:pt x="903583" y="1057014"/>
                </a:lnTo>
                <a:lnTo>
                  <a:pt x="913203" y="1048725"/>
                </a:lnTo>
                <a:lnTo>
                  <a:pt x="904914" y="1039103"/>
                </a:lnTo>
                <a:close/>
              </a:path>
              <a:path w="1739265" h="2016760">
                <a:moveTo>
                  <a:pt x="921494" y="1058346"/>
                </a:moveTo>
                <a:lnTo>
                  <a:pt x="911872" y="1066636"/>
                </a:lnTo>
                <a:lnTo>
                  <a:pt x="920161" y="1076257"/>
                </a:lnTo>
                <a:lnTo>
                  <a:pt x="929783" y="1067967"/>
                </a:lnTo>
                <a:lnTo>
                  <a:pt x="921494" y="1058346"/>
                </a:lnTo>
                <a:close/>
              </a:path>
              <a:path w="1739265" h="2016760">
                <a:moveTo>
                  <a:pt x="938074" y="1077588"/>
                </a:moveTo>
                <a:lnTo>
                  <a:pt x="928452" y="1085879"/>
                </a:lnTo>
                <a:lnTo>
                  <a:pt x="936741" y="1095500"/>
                </a:lnTo>
                <a:lnTo>
                  <a:pt x="946363" y="1087210"/>
                </a:lnTo>
                <a:lnTo>
                  <a:pt x="938074" y="1077588"/>
                </a:lnTo>
                <a:close/>
              </a:path>
              <a:path w="1739265" h="2016760">
                <a:moveTo>
                  <a:pt x="954652" y="1096831"/>
                </a:moveTo>
                <a:lnTo>
                  <a:pt x="945031" y="1105120"/>
                </a:lnTo>
                <a:lnTo>
                  <a:pt x="953321" y="1114742"/>
                </a:lnTo>
                <a:lnTo>
                  <a:pt x="962943" y="1106453"/>
                </a:lnTo>
                <a:lnTo>
                  <a:pt x="954652" y="1096831"/>
                </a:lnTo>
                <a:close/>
              </a:path>
              <a:path w="1739265" h="2016760">
                <a:moveTo>
                  <a:pt x="971232" y="1116074"/>
                </a:moveTo>
                <a:lnTo>
                  <a:pt x="961610" y="1124364"/>
                </a:lnTo>
                <a:lnTo>
                  <a:pt x="969900" y="1133985"/>
                </a:lnTo>
                <a:lnTo>
                  <a:pt x="979521" y="1125696"/>
                </a:lnTo>
                <a:lnTo>
                  <a:pt x="971232" y="1116074"/>
                </a:lnTo>
                <a:close/>
              </a:path>
              <a:path w="1739265" h="2016760">
                <a:moveTo>
                  <a:pt x="987812" y="1135317"/>
                </a:moveTo>
                <a:lnTo>
                  <a:pt x="978190" y="1143607"/>
                </a:lnTo>
                <a:lnTo>
                  <a:pt x="986480" y="1153228"/>
                </a:lnTo>
                <a:lnTo>
                  <a:pt x="996101" y="1144939"/>
                </a:lnTo>
                <a:lnTo>
                  <a:pt x="987812" y="1135317"/>
                </a:lnTo>
                <a:close/>
              </a:path>
              <a:path w="1739265" h="2016760">
                <a:moveTo>
                  <a:pt x="1004390" y="1154559"/>
                </a:moveTo>
                <a:lnTo>
                  <a:pt x="994770" y="1162850"/>
                </a:lnTo>
                <a:lnTo>
                  <a:pt x="1003059" y="1172471"/>
                </a:lnTo>
                <a:lnTo>
                  <a:pt x="1012681" y="1164181"/>
                </a:lnTo>
                <a:lnTo>
                  <a:pt x="1004390" y="1154559"/>
                </a:lnTo>
                <a:close/>
              </a:path>
              <a:path w="1739265" h="2016760">
                <a:moveTo>
                  <a:pt x="1020970" y="1173802"/>
                </a:moveTo>
                <a:lnTo>
                  <a:pt x="1011349" y="1182093"/>
                </a:lnTo>
                <a:lnTo>
                  <a:pt x="1019639" y="1191713"/>
                </a:lnTo>
                <a:lnTo>
                  <a:pt x="1029261" y="1183424"/>
                </a:lnTo>
                <a:lnTo>
                  <a:pt x="1020970" y="1173802"/>
                </a:lnTo>
                <a:close/>
              </a:path>
              <a:path w="1739265" h="2016760">
                <a:moveTo>
                  <a:pt x="1037550" y="1193045"/>
                </a:moveTo>
                <a:lnTo>
                  <a:pt x="1027929" y="1201334"/>
                </a:lnTo>
                <a:lnTo>
                  <a:pt x="1036218" y="1210956"/>
                </a:lnTo>
                <a:lnTo>
                  <a:pt x="1045839" y="1202667"/>
                </a:lnTo>
                <a:lnTo>
                  <a:pt x="1037550" y="1193045"/>
                </a:lnTo>
                <a:close/>
              </a:path>
              <a:path w="1739265" h="2016760">
                <a:moveTo>
                  <a:pt x="1054130" y="1212288"/>
                </a:moveTo>
                <a:lnTo>
                  <a:pt x="1044508" y="1220577"/>
                </a:lnTo>
                <a:lnTo>
                  <a:pt x="1052798" y="1230199"/>
                </a:lnTo>
                <a:lnTo>
                  <a:pt x="1062419" y="1221910"/>
                </a:lnTo>
                <a:lnTo>
                  <a:pt x="1054130" y="1212288"/>
                </a:lnTo>
                <a:close/>
              </a:path>
              <a:path w="1739265" h="2016760">
                <a:moveTo>
                  <a:pt x="1070709" y="1231530"/>
                </a:moveTo>
                <a:lnTo>
                  <a:pt x="1061087" y="1239820"/>
                </a:lnTo>
                <a:lnTo>
                  <a:pt x="1069378" y="1249442"/>
                </a:lnTo>
                <a:lnTo>
                  <a:pt x="1078999" y="1241151"/>
                </a:lnTo>
                <a:lnTo>
                  <a:pt x="1070709" y="1231530"/>
                </a:lnTo>
                <a:close/>
              </a:path>
              <a:path w="1739265" h="2016760">
                <a:moveTo>
                  <a:pt x="1087288" y="1250773"/>
                </a:moveTo>
                <a:lnTo>
                  <a:pt x="1077667" y="1259064"/>
                </a:lnTo>
                <a:lnTo>
                  <a:pt x="1085957" y="1268684"/>
                </a:lnTo>
                <a:lnTo>
                  <a:pt x="1095578" y="1260394"/>
                </a:lnTo>
                <a:lnTo>
                  <a:pt x="1087288" y="1250773"/>
                </a:lnTo>
                <a:close/>
              </a:path>
              <a:path w="1739265" h="2016760">
                <a:moveTo>
                  <a:pt x="1103868" y="1270016"/>
                </a:moveTo>
                <a:lnTo>
                  <a:pt x="1094247" y="1278305"/>
                </a:lnTo>
                <a:lnTo>
                  <a:pt x="1102536" y="1287927"/>
                </a:lnTo>
                <a:lnTo>
                  <a:pt x="1112158" y="1279638"/>
                </a:lnTo>
                <a:lnTo>
                  <a:pt x="1103868" y="1270016"/>
                </a:lnTo>
                <a:close/>
              </a:path>
              <a:path w="1739265" h="2016760">
                <a:moveTo>
                  <a:pt x="1120447" y="1289259"/>
                </a:moveTo>
                <a:lnTo>
                  <a:pt x="1110827" y="1297548"/>
                </a:lnTo>
                <a:lnTo>
                  <a:pt x="1119116" y="1307170"/>
                </a:lnTo>
                <a:lnTo>
                  <a:pt x="1128737" y="1298881"/>
                </a:lnTo>
                <a:lnTo>
                  <a:pt x="1120447" y="1289259"/>
                </a:lnTo>
                <a:close/>
              </a:path>
              <a:path w="1739265" h="2016760">
                <a:moveTo>
                  <a:pt x="1137027" y="1308502"/>
                </a:moveTo>
                <a:lnTo>
                  <a:pt x="1127405" y="1316791"/>
                </a:lnTo>
                <a:lnTo>
                  <a:pt x="1135696" y="1326413"/>
                </a:lnTo>
                <a:lnTo>
                  <a:pt x="1145317" y="1318122"/>
                </a:lnTo>
                <a:lnTo>
                  <a:pt x="1137027" y="1308502"/>
                </a:lnTo>
                <a:close/>
              </a:path>
              <a:path w="1739265" h="2016760">
                <a:moveTo>
                  <a:pt x="1153607" y="1327744"/>
                </a:moveTo>
                <a:lnTo>
                  <a:pt x="1143985" y="1336034"/>
                </a:lnTo>
                <a:lnTo>
                  <a:pt x="1152274" y="1345655"/>
                </a:lnTo>
                <a:lnTo>
                  <a:pt x="1161896" y="1337365"/>
                </a:lnTo>
                <a:lnTo>
                  <a:pt x="1153607" y="1327744"/>
                </a:lnTo>
                <a:close/>
              </a:path>
              <a:path w="1739265" h="2016760">
                <a:moveTo>
                  <a:pt x="1170186" y="1346987"/>
                </a:moveTo>
                <a:lnTo>
                  <a:pt x="1160565" y="1355277"/>
                </a:lnTo>
                <a:lnTo>
                  <a:pt x="1168854" y="1364898"/>
                </a:lnTo>
                <a:lnTo>
                  <a:pt x="1178476" y="1356608"/>
                </a:lnTo>
                <a:lnTo>
                  <a:pt x="1170186" y="1346987"/>
                </a:lnTo>
                <a:close/>
              </a:path>
              <a:path w="1739265" h="2016760">
                <a:moveTo>
                  <a:pt x="1186765" y="1366230"/>
                </a:moveTo>
                <a:lnTo>
                  <a:pt x="1177145" y="1374519"/>
                </a:lnTo>
                <a:lnTo>
                  <a:pt x="1185434" y="1384141"/>
                </a:lnTo>
                <a:lnTo>
                  <a:pt x="1195056" y="1375851"/>
                </a:lnTo>
                <a:lnTo>
                  <a:pt x="1186765" y="1366230"/>
                </a:lnTo>
                <a:close/>
              </a:path>
              <a:path w="1739265" h="2016760">
                <a:moveTo>
                  <a:pt x="1203345" y="1385472"/>
                </a:moveTo>
                <a:lnTo>
                  <a:pt x="1193723" y="1393762"/>
                </a:lnTo>
                <a:lnTo>
                  <a:pt x="1202014" y="1403384"/>
                </a:lnTo>
                <a:lnTo>
                  <a:pt x="1211634" y="1395094"/>
                </a:lnTo>
                <a:lnTo>
                  <a:pt x="1203345" y="1385472"/>
                </a:lnTo>
                <a:close/>
              </a:path>
              <a:path w="1739265" h="2016760">
                <a:moveTo>
                  <a:pt x="1219925" y="1404715"/>
                </a:moveTo>
                <a:lnTo>
                  <a:pt x="1210303" y="1413005"/>
                </a:lnTo>
                <a:lnTo>
                  <a:pt x="1218592" y="1422626"/>
                </a:lnTo>
                <a:lnTo>
                  <a:pt x="1228214" y="1414337"/>
                </a:lnTo>
                <a:lnTo>
                  <a:pt x="1219925" y="1404715"/>
                </a:lnTo>
                <a:close/>
              </a:path>
              <a:path w="1739265" h="2016760">
                <a:moveTo>
                  <a:pt x="1236505" y="1423958"/>
                </a:moveTo>
                <a:lnTo>
                  <a:pt x="1226883" y="1432248"/>
                </a:lnTo>
                <a:lnTo>
                  <a:pt x="1235172" y="1441869"/>
                </a:lnTo>
                <a:lnTo>
                  <a:pt x="1244794" y="1433579"/>
                </a:lnTo>
                <a:lnTo>
                  <a:pt x="1236505" y="1423958"/>
                </a:lnTo>
                <a:close/>
              </a:path>
              <a:path w="1739265" h="2016760">
                <a:moveTo>
                  <a:pt x="1253083" y="1443201"/>
                </a:moveTo>
                <a:lnTo>
                  <a:pt x="1243462" y="1451491"/>
                </a:lnTo>
                <a:lnTo>
                  <a:pt x="1251752" y="1461112"/>
                </a:lnTo>
                <a:lnTo>
                  <a:pt x="1261374" y="1452822"/>
                </a:lnTo>
                <a:lnTo>
                  <a:pt x="1253083" y="1443201"/>
                </a:lnTo>
                <a:close/>
              </a:path>
              <a:path w="1739265" h="2016760">
                <a:moveTo>
                  <a:pt x="1269663" y="1462443"/>
                </a:moveTo>
                <a:lnTo>
                  <a:pt x="1260041" y="1470733"/>
                </a:lnTo>
                <a:lnTo>
                  <a:pt x="1268332" y="1480355"/>
                </a:lnTo>
                <a:lnTo>
                  <a:pt x="1277952" y="1472065"/>
                </a:lnTo>
                <a:lnTo>
                  <a:pt x="1269663" y="1462443"/>
                </a:lnTo>
                <a:close/>
              </a:path>
              <a:path w="1739265" h="2016760">
                <a:moveTo>
                  <a:pt x="1286243" y="1481686"/>
                </a:moveTo>
                <a:lnTo>
                  <a:pt x="1276621" y="1489976"/>
                </a:lnTo>
                <a:lnTo>
                  <a:pt x="1284911" y="1499597"/>
                </a:lnTo>
                <a:lnTo>
                  <a:pt x="1294532" y="1491308"/>
                </a:lnTo>
                <a:lnTo>
                  <a:pt x="1286243" y="1481686"/>
                </a:lnTo>
                <a:close/>
              </a:path>
              <a:path w="1739265" h="2016760">
                <a:moveTo>
                  <a:pt x="1302821" y="1500929"/>
                </a:moveTo>
                <a:lnTo>
                  <a:pt x="1293201" y="1509219"/>
                </a:lnTo>
                <a:lnTo>
                  <a:pt x="1301490" y="1518840"/>
                </a:lnTo>
                <a:lnTo>
                  <a:pt x="1311112" y="1510550"/>
                </a:lnTo>
                <a:lnTo>
                  <a:pt x="1302821" y="1500929"/>
                </a:lnTo>
                <a:close/>
              </a:path>
              <a:path w="1739265" h="2016760">
                <a:moveTo>
                  <a:pt x="1319401" y="1520172"/>
                </a:moveTo>
                <a:lnTo>
                  <a:pt x="1309780" y="1528461"/>
                </a:lnTo>
                <a:lnTo>
                  <a:pt x="1318070" y="1538083"/>
                </a:lnTo>
                <a:lnTo>
                  <a:pt x="1327691" y="1529793"/>
                </a:lnTo>
                <a:lnTo>
                  <a:pt x="1319401" y="1520172"/>
                </a:lnTo>
                <a:close/>
              </a:path>
              <a:path w="1739265" h="2016760">
                <a:moveTo>
                  <a:pt x="1335981" y="1539414"/>
                </a:moveTo>
                <a:lnTo>
                  <a:pt x="1326360" y="1547704"/>
                </a:lnTo>
                <a:lnTo>
                  <a:pt x="1334649" y="1557325"/>
                </a:lnTo>
                <a:lnTo>
                  <a:pt x="1344270" y="1549036"/>
                </a:lnTo>
                <a:lnTo>
                  <a:pt x="1335981" y="1539414"/>
                </a:lnTo>
                <a:close/>
              </a:path>
              <a:path w="1739265" h="2016760">
                <a:moveTo>
                  <a:pt x="1352561" y="1558657"/>
                </a:moveTo>
                <a:lnTo>
                  <a:pt x="1342939" y="1566947"/>
                </a:lnTo>
                <a:lnTo>
                  <a:pt x="1351229" y="1576568"/>
                </a:lnTo>
                <a:lnTo>
                  <a:pt x="1360850" y="1568278"/>
                </a:lnTo>
                <a:lnTo>
                  <a:pt x="1352561" y="1558657"/>
                </a:lnTo>
                <a:close/>
              </a:path>
              <a:path w="1739265" h="2016760">
                <a:moveTo>
                  <a:pt x="1369140" y="1577900"/>
                </a:moveTo>
                <a:lnTo>
                  <a:pt x="1359519" y="1586189"/>
                </a:lnTo>
                <a:lnTo>
                  <a:pt x="1367809" y="1595811"/>
                </a:lnTo>
                <a:lnTo>
                  <a:pt x="1377430" y="1587521"/>
                </a:lnTo>
                <a:lnTo>
                  <a:pt x="1369140" y="1577900"/>
                </a:lnTo>
                <a:close/>
              </a:path>
              <a:path w="1739265" h="2016760">
                <a:moveTo>
                  <a:pt x="1385719" y="1597142"/>
                </a:moveTo>
                <a:lnTo>
                  <a:pt x="1376098" y="1605432"/>
                </a:lnTo>
                <a:lnTo>
                  <a:pt x="1384388" y="1615053"/>
                </a:lnTo>
                <a:lnTo>
                  <a:pt x="1394009" y="1606763"/>
                </a:lnTo>
                <a:lnTo>
                  <a:pt x="1385719" y="1597142"/>
                </a:lnTo>
                <a:close/>
              </a:path>
              <a:path w="1739265" h="2016760">
                <a:moveTo>
                  <a:pt x="1402299" y="1616385"/>
                </a:moveTo>
                <a:lnTo>
                  <a:pt x="1392678" y="1624675"/>
                </a:lnTo>
                <a:lnTo>
                  <a:pt x="1400967" y="1634296"/>
                </a:lnTo>
                <a:lnTo>
                  <a:pt x="1410589" y="1626006"/>
                </a:lnTo>
                <a:lnTo>
                  <a:pt x="1402299" y="1616385"/>
                </a:lnTo>
                <a:close/>
              </a:path>
              <a:path w="1739265" h="2016760">
                <a:moveTo>
                  <a:pt x="1418878" y="1635627"/>
                </a:moveTo>
                <a:lnTo>
                  <a:pt x="1409258" y="1643917"/>
                </a:lnTo>
                <a:lnTo>
                  <a:pt x="1417547" y="1653538"/>
                </a:lnTo>
                <a:lnTo>
                  <a:pt x="1427168" y="1645249"/>
                </a:lnTo>
                <a:lnTo>
                  <a:pt x="1418878" y="1635627"/>
                </a:lnTo>
                <a:close/>
              </a:path>
              <a:path w="1739265" h="2016760">
                <a:moveTo>
                  <a:pt x="1435458" y="1654870"/>
                </a:moveTo>
                <a:lnTo>
                  <a:pt x="1425836" y="1663160"/>
                </a:lnTo>
                <a:lnTo>
                  <a:pt x="1434127" y="1672781"/>
                </a:lnTo>
                <a:lnTo>
                  <a:pt x="1443748" y="1664491"/>
                </a:lnTo>
                <a:lnTo>
                  <a:pt x="1435458" y="1654870"/>
                </a:lnTo>
                <a:close/>
              </a:path>
              <a:path w="1739265" h="2016760">
                <a:moveTo>
                  <a:pt x="1452037" y="1674113"/>
                </a:moveTo>
                <a:lnTo>
                  <a:pt x="1442416" y="1682402"/>
                </a:lnTo>
                <a:lnTo>
                  <a:pt x="1450705" y="1692024"/>
                </a:lnTo>
                <a:lnTo>
                  <a:pt x="1460327" y="1683734"/>
                </a:lnTo>
                <a:lnTo>
                  <a:pt x="1452037" y="1674113"/>
                </a:lnTo>
                <a:close/>
              </a:path>
              <a:path w="1739265" h="2016760">
                <a:moveTo>
                  <a:pt x="1468617" y="1693355"/>
                </a:moveTo>
                <a:lnTo>
                  <a:pt x="1458996" y="1701645"/>
                </a:lnTo>
                <a:lnTo>
                  <a:pt x="1467285" y="1711266"/>
                </a:lnTo>
                <a:lnTo>
                  <a:pt x="1476907" y="1702977"/>
                </a:lnTo>
                <a:lnTo>
                  <a:pt x="1468617" y="1693355"/>
                </a:lnTo>
                <a:close/>
              </a:path>
              <a:path w="1739265" h="2016760">
                <a:moveTo>
                  <a:pt x="1485196" y="1712598"/>
                </a:moveTo>
                <a:lnTo>
                  <a:pt x="1475576" y="1720888"/>
                </a:lnTo>
                <a:lnTo>
                  <a:pt x="1483865" y="1730509"/>
                </a:lnTo>
                <a:lnTo>
                  <a:pt x="1493486" y="1722219"/>
                </a:lnTo>
                <a:lnTo>
                  <a:pt x="1485196" y="1712598"/>
                </a:lnTo>
                <a:close/>
              </a:path>
              <a:path w="1739265" h="2016760">
                <a:moveTo>
                  <a:pt x="1501776" y="1731840"/>
                </a:moveTo>
                <a:lnTo>
                  <a:pt x="1492154" y="1740130"/>
                </a:lnTo>
                <a:lnTo>
                  <a:pt x="1500445" y="1749752"/>
                </a:lnTo>
                <a:lnTo>
                  <a:pt x="1510065" y="1741462"/>
                </a:lnTo>
                <a:lnTo>
                  <a:pt x="1501776" y="1731840"/>
                </a:lnTo>
                <a:close/>
              </a:path>
              <a:path w="1739265" h="2016760">
                <a:moveTo>
                  <a:pt x="1518356" y="1751083"/>
                </a:moveTo>
                <a:lnTo>
                  <a:pt x="1508734" y="1759373"/>
                </a:lnTo>
                <a:lnTo>
                  <a:pt x="1517023" y="1768994"/>
                </a:lnTo>
                <a:lnTo>
                  <a:pt x="1526645" y="1760704"/>
                </a:lnTo>
                <a:lnTo>
                  <a:pt x="1518356" y="1751083"/>
                </a:lnTo>
                <a:close/>
              </a:path>
              <a:path w="1739265" h="2016760">
                <a:moveTo>
                  <a:pt x="1534935" y="1770326"/>
                </a:moveTo>
                <a:lnTo>
                  <a:pt x="1525314" y="1778616"/>
                </a:lnTo>
                <a:lnTo>
                  <a:pt x="1533603" y="1788237"/>
                </a:lnTo>
                <a:lnTo>
                  <a:pt x="1543225" y="1779947"/>
                </a:lnTo>
                <a:lnTo>
                  <a:pt x="1534935" y="1770326"/>
                </a:lnTo>
                <a:close/>
              </a:path>
              <a:path w="1739265" h="2016760">
                <a:moveTo>
                  <a:pt x="1551514" y="1789568"/>
                </a:moveTo>
                <a:lnTo>
                  <a:pt x="1541893" y="1797858"/>
                </a:lnTo>
                <a:lnTo>
                  <a:pt x="1550183" y="1807479"/>
                </a:lnTo>
                <a:lnTo>
                  <a:pt x="1559805" y="1799190"/>
                </a:lnTo>
                <a:lnTo>
                  <a:pt x="1551514" y="1789568"/>
                </a:lnTo>
                <a:close/>
              </a:path>
              <a:path w="1739265" h="2016760">
                <a:moveTo>
                  <a:pt x="1568094" y="1808811"/>
                </a:moveTo>
                <a:lnTo>
                  <a:pt x="1558472" y="1817101"/>
                </a:lnTo>
                <a:lnTo>
                  <a:pt x="1566762" y="1826722"/>
                </a:lnTo>
                <a:lnTo>
                  <a:pt x="1576383" y="1818432"/>
                </a:lnTo>
                <a:lnTo>
                  <a:pt x="1568094" y="1808811"/>
                </a:lnTo>
                <a:close/>
              </a:path>
              <a:path w="1739265" h="2016760">
                <a:moveTo>
                  <a:pt x="1584674" y="1828054"/>
                </a:moveTo>
                <a:lnTo>
                  <a:pt x="1575052" y="1836343"/>
                </a:lnTo>
                <a:lnTo>
                  <a:pt x="1583342" y="1845965"/>
                </a:lnTo>
                <a:lnTo>
                  <a:pt x="1592963" y="1837675"/>
                </a:lnTo>
                <a:lnTo>
                  <a:pt x="1584674" y="1828054"/>
                </a:lnTo>
                <a:close/>
              </a:path>
              <a:path w="1739265" h="2016760">
                <a:moveTo>
                  <a:pt x="1601252" y="1847296"/>
                </a:moveTo>
                <a:lnTo>
                  <a:pt x="1591631" y="1855586"/>
                </a:lnTo>
                <a:lnTo>
                  <a:pt x="1599921" y="1865207"/>
                </a:lnTo>
                <a:lnTo>
                  <a:pt x="1609542" y="1856918"/>
                </a:lnTo>
                <a:lnTo>
                  <a:pt x="1601252" y="1847296"/>
                </a:lnTo>
                <a:close/>
              </a:path>
              <a:path w="1739265" h="2016760">
                <a:moveTo>
                  <a:pt x="1617832" y="1866539"/>
                </a:moveTo>
                <a:lnTo>
                  <a:pt x="1608211" y="1874829"/>
                </a:lnTo>
                <a:lnTo>
                  <a:pt x="1616500" y="1884450"/>
                </a:lnTo>
                <a:lnTo>
                  <a:pt x="1626121" y="1876160"/>
                </a:lnTo>
                <a:lnTo>
                  <a:pt x="1617832" y="1866539"/>
                </a:lnTo>
                <a:close/>
              </a:path>
              <a:path w="1739265" h="2016760">
                <a:moveTo>
                  <a:pt x="1634411" y="1885781"/>
                </a:moveTo>
                <a:lnTo>
                  <a:pt x="1624791" y="1894071"/>
                </a:lnTo>
                <a:lnTo>
                  <a:pt x="1633080" y="1903693"/>
                </a:lnTo>
                <a:lnTo>
                  <a:pt x="1642701" y="1895403"/>
                </a:lnTo>
                <a:lnTo>
                  <a:pt x="1634411" y="1885781"/>
                </a:lnTo>
                <a:close/>
              </a:path>
              <a:path w="1739265" h="2016760">
                <a:moveTo>
                  <a:pt x="1650991" y="1905024"/>
                </a:moveTo>
                <a:lnTo>
                  <a:pt x="1641369" y="1913314"/>
                </a:lnTo>
                <a:lnTo>
                  <a:pt x="1649658" y="1922935"/>
                </a:lnTo>
                <a:lnTo>
                  <a:pt x="1659280" y="1914645"/>
                </a:lnTo>
                <a:lnTo>
                  <a:pt x="1650991" y="1905024"/>
                </a:lnTo>
                <a:close/>
              </a:path>
              <a:path w="1739265" h="2016760">
                <a:moveTo>
                  <a:pt x="1717804" y="1933928"/>
                </a:moveTo>
                <a:lnTo>
                  <a:pt x="1660076" y="1983667"/>
                </a:lnTo>
                <a:lnTo>
                  <a:pt x="1738678" y="2016526"/>
                </a:lnTo>
                <a:lnTo>
                  <a:pt x="1727567" y="1972562"/>
                </a:lnTo>
                <a:lnTo>
                  <a:pt x="1692417" y="1972562"/>
                </a:lnTo>
                <a:lnTo>
                  <a:pt x="1691107" y="1971042"/>
                </a:lnTo>
                <a:lnTo>
                  <a:pt x="1700729" y="1962752"/>
                </a:lnTo>
                <a:lnTo>
                  <a:pt x="1725088" y="1962752"/>
                </a:lnTo>
                <a:lnTo>
                  <a:pt x="1717804" y="1933928"/>
                </a:lnTo>
                <a:close/>
              </a:path>
              <a:path w="1739265" h="2016760">
                <a:moveTo>
                  <a:pt x="1700729" y="1962752"/>
                </a:moveTo>
                <a:lnTo>
                  <a:pt x="1691107" y="1971042"/>
                </a:lnTo>
                <a:lnTo>
                  <a:pt x="1692417" y="1972562"/>
                </a:lnTo>
                <a:lnTo>
                  <a:pt x="1702038" y="1964272"/>
                </a:lnTo>
                <a:lnTo>
                  <a:pt x="1700729" y="1962752"/>
                </a:lnTo>
                <a:close/>
              </a:path>
              <a:path w="1739265" h="2016760">
                <a:moveTo>
                  <a:pt x="1725088" y="1962752"/>
                </a:moveTo>
                <a:lnTo>
                  <a:pt x="1700729" y="1962752"/>
                </a:lnTo>
                <a:lnTo>
                  <a:pt x="1702038" y="1964272"/>
                </a:lnTo>
                <a:lnTo>
                  <a:pt x="1692417" y="1972562"/>
                </a:lnTo>
                <a:lnTo>
                  <a:pt x="1727567" y="1972562"/>
                </a:lnTo>
                <a:lnTo>
                  <a:pt x="1725088" y="1962752"/>
                </a:lnTo>
                <a:close/>
              </a:path>
              <a:path w="1739265" h="2016760">
                <a:moveTo>
                  <a:pt x="1684149" y="1943509"/>
                </a:moveTo>
                <a:lnTo>
                  <a:pt x="1674528" y="1951799"/>
                </a:lnTo>
                <a:lnTo>
                  <a:pt x="1682818" y="1961420"/>
                </a:lnTo>
                <a:lnTo>
                  <a:pt x="1692440" y="1953131"/>
                </a:lnTo>
                <a:lnTo>
                  <a:pt x="1684149" y="1943509"/>
                </a:lnTo>
                <a:close/>
              </a:path>
              <a:path w="1739265" h="2016760">
                <a:moveTo>
                  <a:pt x="1667570" y="1924267"/>
                </a:moveTo>
                <a:lnTo>
                  <a:pt x="1657949" y="1932556"/>
                </a:lnTo>
                <a:lnTo>
                  <a:pt x="1666238" y="1942178"/>
                </a:lnTo>
                <a:lnTo>
                  <a:pt x="1675860" y="1933888"/>
                </a:lnTo>
                <a:lnTo>
                  <a:pt x="1667570" y="1924267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1503" y="4824984"/>
            <a:ext cx="2889504" cy="6644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770478" y="4943102"/>
            <a:ext cx="2573020" cy="369570"/>
          </a:xfrm>
          <a:prstGeom prst="rect">
            <a:avLst/>
          </a:prstGeom>
          <a:solidFill>
            <a:srgbClr val="FFC000"/>
          </a:solidFill>
          <a:ln w="9525">
            <a:solidFill>
              <a:srgbClr val="5B9BD5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229"/>
              </a:spcBef>
            </a:pPr>
            <a:r>
              <a:rPr sz="1800" spc="-5" dirty="0">
                <a:solidFill>
                  <a:srgbClr val="002060"/>
                </a:solidFill>
                <a:latin typeface="Times New Roman"/>
                <a:cs typeface="Times New Roman"/>
              </a:rPr>
              <a:t>Feature</a:t>
            </a:r>
            <a:r>
              <a:rPr sz="1800" spc="-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2060"/>
                </a:solidFill>
                <a:latin typeface="Times New Roman"/>
                <a:cs typeface="Times New Roman"/>
              </a:rPr>
              <a:t>incompatible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39818" y="3992345"/>
            <a:ext cx="1659889" cy="1141095"/>
          </a:xfrm>
          <a:custGeom>
            <a:avLst/>
            <a:gdLst/>
            <a:ahLst/>
            <a:cxnLst/>
            <a:rect l="l" t="t" r="r" b="b"/>
            <a:pathLst>
              <a:path w="1659890" h="1141095">
                <a:moveTo>
                  <a:pt x="10474" y="1123005"/>
                </a:moveTo>
                <a:lnTo>
                  <a:pt x="0" y="1130185"/>
                </a:lnTo>
                <a:lnTo>
                  <a:pt x="7181" y="1140660"/>
                </a:lnTo>
                <a:lnTo>
                  <a:pt x="17656" y="1133478"/>
                </a:lnTo>
                <a:lnTo>
                  <a:pt x="10474" y="1123005"/>
                </a:lnTo>
                <a:close/>
              </a:path>
              <a:path w="1659890" h="1141095">
                <a:moveTo>
                  <a:pt x="31423" y="1108641"/>
                </a:moveTo>
                <a:lnTo>
                  <a:pt x="20948" y="1115823"/>
                </a:lnTo>
                <a:lnTo>
                  <a:pt x="28130" y="1126296"/>
                </a:lnTo>
                <a:lnTo>
                  <a:pt x="38605" y="1119115"/>
                </a:lnTo>
                <a:lnTo>
                  <a:pt x="31423" y="1108641"/>
                </a:lnTo>
                <a:close/>
              </a:path>
              <a:path w="1659890" h="1141095">
                <a:moveTo>
                  <a:pt x="52372" y="1094277"/>
                </a:moveTo>
                <a:lnTo>
                  <a:pt x="41897" y="1101459"/>
                </a:lnTo>
                <a:lnTo>
                  <a:pt x="49079" y="1111933"/>
                </a:lnTo>
                <a:lnTo>
                  <a:pt x="59554" y="1104751"/>
                </a:lnTo>
                <a:lnTo>
                  <a:pt x="52372" y="1094277"/>
                </a:lnTo>
                <a:close/>
              </a:path>
              <a:path w="1659890" h="1141095">
                <a:moveTo>
                  <a:pt x="73320" y="1079914"/>
                </a:moveTo>
                <a:lnTo>
                  <a:pt x="62845" y="1087095"/>
                </a:lnTo>
                <a:lnTo>
                  <a:pt x="70027" y="1097569"/>
                </a:lnTo>
                <a:lnTo>
                  <a:pt x="80502" y="1090388"/>
                </a:lnTo>
                <a:lnTo>
                  <a:pt x="73320" y="1079914"/>
                </a:lnTo>
                <a:close/>
              </a:path>
              <a:path w="1659890" h="1141095">
                <a:moveTo>
                  <a:pt x="94269" y="1065550"/>
                </a:moveTo>
                <a:lnTo>
                  <a:pt x="83795" y="1072732"/>
                </a:lnTo>
                <a:lnTo>
                  <a:pt x="90976" y="1083207"/>
                </a:lnTo>
                <a:lnTo>
                  <a:pt x="101451" y="1076025"/>
                </a:lnTo>
                <a:lnTo>
                  <a:pt x="94269" y="1065550"/>
                </a:lnTo>
                <a:close/>
              </a:path>
              <a:path w="1659890" h="1141095">
                <a:moveTo>
                  <a:pt x="115218" y="1051186"/>
                </a:moveTo>
                <a:lnTo>
                  <a:pt x="104744" y="1058368"/>
                </a:lnTo>
                <a:lnTo>
                  <a:pt x="111926" y="1068843"/>
                </a:lnTo>
                <a:lnTo>
                  <a:pt x="122400" y="1061661"/>
                </a:lnTo>
                <a:lnTo>
                  <a:pt x="115218" y="1051186"/>
                </a:lnTo>
                <a:close/>
              </a:path>
              <a:path w="1659890" h="1141095">
                <a:moveTo>
                  <a:pt x="136166" y="1036824"/>
                </a:moveTo>
                <a:lnTo>
                  <a:pt x="125693" y="1044004"/>
                </a:lnTo>
                <a:lnTo>
                  <a:pt x="132875" y="1054479"/>
                </a:lnTo>
                <a:lnTo>
                  <a:pt x="143348" y="1047297"/>
                </a:lnTo>
                <a:lnTo>
                  <a:pt x="136166" y="1036824"/>
                </a:lnTo>
                <a:close/>
              </a:path>
              <a:path w="1659890" h="1141095">
                <a:moveTo>
                  <a:pt x="157115" y="1022460"/>
                </a:moveTo>
                <a:lnTo>
                  <a:pt x="146641" y="1029642"/>
                </a:lnTo>
                <a:lnTo>
                  <a:pt x="153823" y="1040116"/>
                </a:lnTo>
                <a:lnTo>
                  <a:pt x="164297" y="1032934"/>
                </a:lnTo>
                <a:lnTo>
                  <a:pt x="157115" y="1022460"/>
                </a:lnTo>
                <a:close/>
              </a:path>
              <a:path w="1659890" h="1141095">
                <a:moveTo>
                  <a:pt x="178064" y="1008096"/>
                </a:moveTo>
                <a:lnTo>
                  <a:pt x="167590" y="1015278"/>
                </a:lnTo>
                <a:lnTo>
                  <a:pt x="174772" y="1025752"/>
                </a:lnTo>
                <a:lnTo>
                  <a:pt x="185246" y="1018570"/>
                </a:lnTo>
                <a:lnTo>
                  <a:pt x="178064" y="1008096"/>
                </a:lnTo>
                <a:close/>
              </a:path>
              <a:path w="1659890" h="1141095">
                <a:moveTo>
                  <a:pt x="199012" y="993733"/>
                </a:moveTo>
                <a:lnTo>
                  <a:pt x="188539" y="1000914"/>
                </a:lnTo>
                <a:lnTo>
                  <a:pt x="195720" y="1011389"/>
                </a:lnTo>
                <a:lnTo>
                  <a:pt x="206194" y="1004208"/>
                </a:lnTo>
                <a:lnTo>
                  <a:pt x="199012" y="993733"/>
                </a:lnTo>
                <a:close/>
              </a:path>
              <a:path w="1659890" h="1141095">
                <a:moveTo>
                  <a:pt x="219962" y="979369"/>
                </a:moveTo>
                <a:lnTo>
                  <a:pt x="209487" y="986551"/>
                </a:lnTo>
                <a:lnTo>
                  <a:pt x="216669" y="997026"/>
                </a:lnTo>
                <a:lnTo>
                  <a:pt x="227143" y="989844"/>
                </a:lnTo>
                <a:lnTo>
                  <a:pt x="219962" y="979369"/>
                </a:lnTo>
                <a:close/>
              </a:path>
              <a:path w="1659890" h="1141095">
                <a:moveTo>
                  <a:pt x="240911" y="965005"/>
                </a:moveTo>
                <a:lnTo>
                  <a:pt x="230436" y="972187"/>
                </a:lnTo>
                <a:lnTo>
                  <a:pt x="237618" y="982662"/>
                </a:lnTo>
                <a:lnTo>
                  <a:pt x="248093" y="975480"/>
                </a:lnTo>
                <a:lnTo>
                  <a:pt x="240911" y="965005"/>
                </a:lnTo>
                <a:close/>
              </a:path>
              <a:path w="1659890" h="1141095">
                <a:moveTo>
                  <a:pt x="261860" y="950643"/>
                </a:moveTo>
                <a:lnTo>
                  <a:pt x="251385" y="957825"/>
                </a:lnTo>
                <a:lnTo>
                  <a:pt x="258566" y="968298"/>
                </a:lnTo>
                <a:lnTo>
                  <a:pt x="269041" y="961116"/>
                </a:lnTo>
                <a:lnTo>
                  <a:pt x="261860" y="950643"/>
                </a:lnTo>
                <a:close/>
              </a:path>
              <a:path w="1659890" h="1141095">
                <a:moveTo>
                  <a:pt x="282808" y="936279"/>
                </a:moveTo>
                <a:lnTo>
                  <a:pt x="272333" y="943461"/>
                </a:lnTo>
                <a:lnTo>
                  <a:pt x="279515" y="953935"/>
                </a:lnTo>
                <a:lnTo>
                  <a:pt x="289990" y="946753"/>
                </a:lnTo>
                <a:lnTo>
                  <a:pt x="282808" y="936279"/>
                </a:lnTo>
                <a:close/>
              </a:path>
              <a:path w="1659890" h="1141095">
                <a:moveTo>
                  <a:pt x="303757" y="921915"/>
                </a:moveTo>
                <a:lnTo>
                  <a:pt x="293282" y="929097"/>
                </a:lnTo>
                <a:lnTo>
                  <a:pt x="300464" y="939571"/>
                </a:lnTo>
                <a:lnTo>
                  <a:pt x="310939" y="932390"/>
                </a:lnTo>
                <a:lnTo>
                  <a:pt x="303757" y="921915"/>
                </a:lnTo>
                <a:close/>
              </a:path>
              <a:path w="1659890" h="1141095">
                <a:moveTo>
                  <a:pt x="324705" y="907552"/>
                </a:moveTo>
                <a:lnTo>
                  <a:pt x="314231" y="914734"/>
                </a:lnTo>
                <a:lnTo>
                  <a:pt x="321412" y="925208"/>
                </a:lnTo>
                <a:lnTo>
                  <a:pt x="331887" y="918027"/>
                </a:lnTo>
                <a:lnTo>
                  <a:pt x="324705" y="907552"/>
                </a:lnTo>
                <a:close/>
              </a:path>
              <a:path w="1659890" h="1141095">
                <a:moveTo>
                  <a:pt x="345654" y="893188"/>
                </a:moveTo>
                <a:lnTo>
                  <a:pt x="335179" y="900370"/>
                </a:lnTo>
                <a:lnTo>
                  <a:pt x="342361" y="910845"/>
                </a:lnTo>
                <a:lnTo>
                  <a:pt x="352836" y="903663"/>
                </a:lnTo>
                <a:lnTo>
                  <a:pt x="345654" y="893188"/>
                </a:lnTo>
                <a:close/>
              </a:path>
              <a:path w="1659890" h="1141095">
                <a:moveTo>
                  <a:pt x="366603" y="878826"/>
                </a:moveTo>
                <a:lnTo>
                  <a:pt x="356129" y="886006"/>
                </a:lnTo>
                <a:lnTo>
                  <a:pt x="363310" y="896481"/>
                </a:lnTo>
                <a:lnTo>
                  <a:pt x="373785" y="889299"/>
                </a:lnTo>
                <a:lnTo>
                  <a:pt x="366603" y="878826"/>
                </a:lnTo>
                <a:close/>
              </a:path>
              <a:path w="1659890" h="1141095">
                <a:moveTo>
                  <a:pt x="387551" y="864462"/>
                </a:moveTo>
                <a:lnTo>
                  <a:pt x="377078" y="871644"/>
                </a:lnTo>
                <a:lnTo>
                  <a:pt x="384260" y="882117"/>
                </a:lnTo>
                <a:lnTo>
                  <a:pt x="394733" y="874936"/>
                </a:lnTo>
                <a:lnTo>
                  <a:pt x="387551" y="864462"/>
                </a:lnTo>
                <a:close/>
              </a:path>
              <a:path w="1659890" h="1141095">
                <a:moveTo>
                  <a:pt x="408500" y="850098"/>
                </a:moveTo>
                <a:lnTo>
                  <a:pt x="398026" y="857280"/>
                </a:lnTo>
                <a:lnTo>
                  <a:pt x="405208" y="867754"/>
                </a:lnTo>
                <a:lnTo>
                  <a:pt x="415682" y="860572"/>
                </a:lnTo>
                <a:lnTo>
                  <a:pt x="408500" y="850098"/>
                </a:lnTo>
                <a:close/>
              </a:path>
              <a:path w="1659890" h="1141095">
                <a:moveTo>
                  <a:pt x="429449" y="835734"/>
                </a:moveTo>
                <a:lnTo>
                  <a:pt x="418975" y="842916"/>
                </a:lnTo>
                <a:lnTo>
                  <a:pt x="426157" y="853390"/>
                </a:lnTo>
                <a:lnTo>
                  <a:pt x="436631" y="846209"/>
                </a:lnTo>
                <a:lnTo>
                  <a:pt x="429449" y="835734"/>
                </a:lnTo>
                <a:close/>
              </a:path>
              <a:path w="1659890" h="1141095">
                <a:moveTo>
                  <a:pt x="450397" y="821371"/>
                </a:moveTo>
                <a:lnTo>
                  <a:pt x="439924" y="828553"/>
                </a:lnTo>
                <a:lnTo>
                  <a:pt x="447106" y="839028"/>
                </a:lnTo>
                <a:lnTo>
                  <a:pt x="457579" y="831846"/>
                </a:lnTo>
                <a:lnTo>
                  <a:pt x="450397" y="821371"/>
                </a:lnTo>
                <a:close/>
              </a:path>
              <a:path w="1659890" h="1141095">
                <a:moveTo>
                  <a:pt x="471346" y="807007"/>
                </a:moveTo>
                <a:lnTo>
                  <a:pt x="460872" y="814189"/>
                </a:lnTo>
                <a:lnTo>
                  <a:pt x="468054" y="824664"/>
                </a:lnTo>
                <a:lnTo>
                  <a:pt x="478528" y="817482"/>
                </a:lnTo>
                <a:lnTo>
                  <a:pt x="471346" y="807007"/>
                </a:lnTo>
                <a:close/>
              </a:path>
              <a:path w="1659890" h="1141095">
                <a:moveTo>
                  <a:pt x="492296" y="792643"/>
                </a:moveTo>
                <a:lnTo>
                  <a:pt x="481821" y="799825"/>
                </a:lnTo>
                <a:lnTo>
                  <a:pt x="489003" y="810300"/>
                </a:lnTo>
                <a:lnTo>
                  <a:pt x="499477" y="803118"/>
                </a:lnTo>
                <a:lnTo>
                  <a:pt x="492296" y="792643"/>
                </a:lnTo>
                <a:close/>
              </a:path>
              <a:path w="1659890" h="1141095">
                <a:moveTo>
                  <a:pt x="513245" y="778281"/>
                </a:moveTo>
                <a:lnTo>
                  <a:pt x="502770" y="785463"/>
                </a:lnTo>
                <a:lnTo>
                  <a:pt x="509951" y="795936"/>
                </a:lnTo>
                <a:lnTo>
                  <a:pt x="520426" y="788755"/>
                </a:lnTo>
                <a:lnTo>
                  <a:pt x="513245" y="778281"/>
                </a:lnTo>
                <a:close/>
              </a:path>
              <a:path w="1659890" h="1141095">
                <a:moveTo>
                  <a:pt x="534193" y="763917"/>
                </a:moveTo>
                <a:lnTo>
                  <a:pt x="523718" y="771099"/>
                </a:lnTo>
                <a:lnTo>
                  <a:pt x="530900" y="781573"/>
                </a:lnTo>
                <a:lnTo>
                  <a:pt x="541375" y="774391"/>
                </a:lnTo>
                <a:lnTo>
                  <a:pt x="534193" y="763917"/>
                </a:lnTo>
                <a:close/>
              </a:path>
              <a:path w="1659890" h="1141095">
                <a:moveTo>
                  <a:pt x="555142" y="749554"/>
                </a:moveTo>
                <a:lnTo>
                  <a:pt x="544667" y="756735"/>
                </a:lnTo>
                <a:lnTo>
                  <a:pt x="551849" y="767209"/>
                </a:lnTo>
                <a:lnTo>
                  <a:pt x="562324" y="760027"/>
                </a:lnTo>
                <a:lnTo>
                  <a:pt x="555142" y="749554"/>
                </a:lnTo>
                <a:close/>
              </a:path>
              <a:path w="1659890" h="1141095">
                <a:moveTo>
                  <a:pt x="576091" y="735190"/>
                </a:moveTo>
                <a:lnTo>
                  <a:pt x="565616" y="742372"/>
                </a:lnTo>
                <a:lnTo>
                  <a:pt x="572797" y="752847"/>
                </a:lnTo>
                <a:lnTo>
                  <a:pt x="583272" y="745665"/>
                </a:lnTo>
                <a:lnTo>
                  <a:pt x="576091" y="735190"/>
                </a:lnTo>
                <a:close/>
              </a:path>
              <a:path w="1659890" h="1141095">
                <a:moveTo>
                  <a:pt x="597039" y="720826"/>
                </a:moveTo>
                <a:lnTo>
                  <a:pt x="586564" y="728008"/>
                </a:lnTo>
                <a:lnTo>
                  <a:pt x="593746" y="738483"/>
                </a:lnTo>
                <a:lnTo>
                  <a:pt x="604221" y="731301"/>
                </a:lnTo>
                <a:lnTo>
                  <a:pt x="597039" y="720826"/>
                </a:lnTo>
                <a:close/>
              </a:path>
              <a:path w="1659890" h="1141095">
                <a:moveTo>
                  <a:pt x="617988" y="706462"/>
                </a:moveTo>
                <a:lnTo>
                  <a:pt x="607513" y="713644"/>
                </a:lnTo>
                <a:lnTo>
                  <a:pt x="614695" y="724119"/>
                </a:lnTo>
                <a:lnTo>
                  <a:pt x="625170" y="716937"/>
                </a:lnTo>
                <a:lnTo>
                  <a:pt x="617988" y="706462"/>
                </a:lnTo>
                <a:close/>
              </a:path>
              <a:path w="1659890" h="1141095">
                <a:moveTo>
                  <a:pt x="638936" y="692100"/>
                </a:moveTo>
                <a:lnTo>
                  <a:pt x="628463" y="699281"/>
                </a:lnTo>
                <a:lnTo>
                  <a:pt x="635643" y="709756"/>
                </a:lnTo>
                <a:lnTo>
                  <a:pt x="646118" y="702574"/>
                </a:lnTo>
                <a:lnTo>
                  <a:pt x="638936" y="692100"/>
                </a:lnTo>
                <a:close/>
              </a:path>
              <a:path w="1659890" h="1141095">
                <a:moveTo>
                  <a:pt x="659885" y="677736"/>
                </a:moveTo>
                <a:lnTo>
                  <a:pt x="649411" y="684918"/>
                </a:lnTo>
                <a:lnTo>
                  <a:pt x="656593" y="695392"/>
                </a:lnTo>
                <a:lnTo>
                  <a:pt x="667067" y="688210"/>
                </a:lnTo>
                <a:lnTo>
                  <a:pt x="659885" y="677736"/>
                </a:lnTo>
                <a:close/>
              </a:path>
              <a:path w="1659890" h="1141095">
                <a:moveTo>
                  <a:pt x="680834" y="663373"/>
                </a:moveTo>
                <a:lnTo>
                  <a:pt x="670360" y="670554"/>
                </a:lnTo>
                <a:lnTo>
                  <a:pt x="677542" y="681028"/>
                </a:lnTo>
                <a:lnTo>
                  <a:pt x="688016" y="673846"/>
                </a:lnTo>
                <a:lnTo>
                  <a:pt x="680834" y="663373"/>
                </a:lnTo>
                <a:close/>
              </a:path>
              <a:path w="1659890" h="1141095">
                <a:moveTo>
                  <a:pt x="701782" y="649009"/>
                </a:moveTo>
                <a:lnTo>
                  <a:pt x="691309" y="656191"/>
                </a:lnTo>
                <a:lnTo>
                  <a:pt x="698491" y="666666"/>
                </a:lnTo>
                <a:lnTo>
                  <a:pt x="708964" y="659484"/>
                </a:lnTo>
                <a:lnTo>
                  <a:pt x="701782" y="649009"/>
                </a:lnTo>
                <a:close/>
              </a:path>
              <a:path w="1659890" h="1141095">
                <a:moveTo>
                  <a:pt x="722731" y="634645"/>
                </a:moveTo>
                <a:lnTo>
                  <a:pt x="712257" y="641827"/>
                </a:lnTo>
                <a:lnTo>
                  <a:pt x="719439" y="652302"/>
                </a:lnTo>
                <a:lnTo>
                  <a:pt x="729913" y="645120"/>
                </a:lnTo>
                <a:lnTo>
                  <a:pt x="722731" y="634645"/>
                </a:lnTo>
                <a:close/>
              </a:path>
              <a:path w="1659890" h="1141095">
                <a:moveTo>
                  <a:pt x="743680" y="620281"/>
                </a:moveTo>
                <a:lnTo>
                  <a:pt x="733206" y="627463"/>
                </a:lnTo>
                <a:lnTo>
                  <a:pt x="740388" y="637938"/>
                </a:lnTo>
                <a:lnTo>
                  <a:pt x="750862" y="630756"/>
                </a:lnTo>
                <a:lnTo>
                  <a:pt x="743680" y="620281"/>
                </a:lnTo>
                <a:close/>
              </a:path>
              <a:path w="1659890" h="1141095">
                <a:moveTo>
                  <a:pt x="764630" y="605919"/>
                </a:moveTo>
                <a:lnTo>
                  <a:pt x="754155" y="613100"/>
                </a:lnTo>
                <a:lnTo>
                  <a:pt x="761337" y="623575"/>
                </a:lnTo>
                <a:lnTo>
                  <a:pt x="771810" y="616393"/>
                </a:lnTo>
                <a:lnTo>
                  <a:pt x="764630" y="605919"/>
                </a:lnTo>
                <a:close/>
              </a:path>
              <a:path w="1659890" h="1141095">
                <a:moveTo>
                  <a:pt x="785578" y="591555"/>
                </a:moveTo>
                <a:lnTo>
                  <a:pt x="775103" y="598737"/>
                </a:lnTo>
                <a:lnTo>
                  <a:pt x="782285" y="609211"/>
                </a:lnTo>
                <a:lnTo>
                  <a:pt x="792760" y="602029"/>
                </a:lnTo>
                <a:lnTo>
                  <a:pt x="785578" y="591555"/>
                </a:lnTo>
                <a:close/>
              </a:path>
              <a:path w="1659890" h="1141095">
                <a:moveTo>
                  <a:pt x="806527" y="577192"/>
                </a:moveTo>
                <a:lnTo>
                  <a:pt x="796052" y="584373"/>
                </a:lnTo>
                <a:lnTo>
                  <a:pt x="803234" y="594847"/>
                </a:lnTo>
                <a:lnTo>
                  <a:pt x="813709" y="587665"/>
                </a:lnTo>
                <a:lnTo>
                  <a:pt x="806527" y="577192"/>
                </a:lnTo>
                <a:close/>
              </a:path>
              <a:path w="1659890" h="1141095">
                <a:moveTo>
                  <a:pt x="827476" y="562828"/>
                </a:moveTo>
                <a:lnTo>
                  <a:pt x="817001" y="570010"/>
                </a:lnTo>
                <a:lnTo>
                  <a:pt x="824183" y="580483"/>
                </a:lnTo>
                <a:lnTo>
                  <a:pt x="834657" y="573303"/>
                </a:lnTo>
                <a:lnTo>
                  <a:pt x="827476" y="562828"/>
                </a:lnTo>
                <a:close/>
              </a:path>
              <a:path w="1659890" h="1141095">
                <a:moveTo>
                  <a:pt x="848424" y="548464"/>
                </a:moveTo>
                <a:lnTo>
                  <a:pt x="837949" y="555646"/>
                </a:lnTo>
                <a:lnTo>
                  <a:pt x="845131" y="566121"/>
                </a:lnTo>
                <a:lnTo>
                  <a:pt x="855606" y="558939"/>
                </a:lnTo>
                <a:lnTo>
                  <a:pt x="848424" y="548464"/>
                </a:lnTo>
                <a:close/>
              </a:path>
              <a:path w="1659890" h="1141095">
                <a:moveTo>
                  <a:pt x="869373" y="534101"/>
                </a:moveTo>
                <a:lnTo>
                  <a:pt x="858898" y="541282"/>
                </a:lnTo>
                <a:lnTo>
                  <a:pt x="866080" y="551757"/>
                </a:lnTo>
                <a:lnTo>
                  <a:pt x="876555" y="544576"/>
                </a:lnTo>
                <a:lnTo>
                  <a:pt x="869373" y="534101"/>
                </a:lnTo>
                <a:close/>
              </a:path>
              <a:path w="1659890" h="1141095">
                <a:moveTo>
                  <a:pt x="890322" y="519737"/>
                </a:moveTo>
                <a:lnTo>
                  <a:pt x="879848" y="526919"/>
                </a:lnTo>
                <a:lnTo>
                  <a:pt x="887028" y="537394"/>
                </a:lnTo>
                <a:lnTo>
                  <a:pt x="897503" y="530212"/>
                </a:lnTo>
                <a:lnTo>
                  <a:pt x="890322" y="519737"/>
                </a:lnTo>
                <a:close/>
              </a:path>
              <a:path w="1659890" h="1141095">
                <a:moveTo>
                  <a:pt x="911270" y="505374"/>
                </a:moveTo>
                <a:lnTo>
                  <a:pt x="900797" y="512556"/>
                </a:lnTo>
                <a:lnTo>
                  <a:pt x="907978" y="523030"/>
                </a:lnTo>
                <a:lnTo>
                  <a:pt x="918452" y="515848"/>
                </a:lnTo>
                <a:lnTo>
                  <a:pt x="911270" y="505374"/>
                </a:lnTo>
                <a:close/>
              </a:path>
              <a:path w="1659890" h="1141095">
                <a:moveTo>
                  <a:pt x="932219" y="491011"/>
                </a:moveTo>
                <a:lnTo>
                  <a:pt x="921745" y="498193"/>
                </a:lnTo>
                <a:lnTo>
                  <a:pt x="928927" y="508666"/>
                </a:lnTo>
                <a:lnTo>
                  <a:pt x="939401" y="501484"/>
                </a:lnTo>
                <a:lnTo>
                  <a:pt x="932219" y="491011"/>
                </a:lnTo>
                <a:close/>
              </a:path>
              <a:path w="1659890" h="1141095">
                <a:moveTo>
                  <a:pt x="953168" y="476647"/>
                </a:moveTo>
                <a:lnTo>
                  <a:pt x="942694" y="483829"/>
                </a:lnTo>
                <a:lnTo>
                  <a:pt x="949876" y="494303"/>
                </a:lnTo>
                <a:lnTo>
                  <a:pt x="960349" y="487121"/>
                </a:lnTo>
                <a:lnTo>
                  <a:pt x="953168" y="476647"/>
                </a:lnTo>
                <a:close/>
              </a:path>
              <a:path w="1659890" h="1141095">
                <a:moveTo>
                  <a:pt x="974116" y="462283"/>
                </a:moveTo>
                <a:lnTo>
                  <a:pt x="963642" y="469465"/>
                </a:lnTo>
                <a:lnTo>
                  <a:pt x="970824" y="479940"/>
                </a:lnTo>
                <a:lnTo>
                  <a:pt x="981298" y="472758"/>
                </a:lnTo>
                <a:lnTo>
                  <a:pt x="974116" y="462283"/>
                </a:lnTo>
                <a:close/>
              </a:path>
              <a:path w="1659890" h="1141095">
                <a:moveTo>
                  <a:pt x="995065" y="447920"/>
                </a:moveTo>
                <a:lnTo>
                  <a:pt x="984591" y="455101"/>
                </a:lnTo>
                <a:lnTo>
                  <a:pt x="991773" y="465576"/>
                </a:lnTo>
                <a:lnTo>
                  <a:pt x="1002247" y="458395"/>
                </a:lnTo>
                <a:lnTo>
                  <a:pt x="995065" y="447920"/>
                </a:lnTo>
                <a:close/>
              </a:path>
              <a:path w="1659890" h="1141095">
                <a:moveTo>
                  <a:pt x="1016015" y="433556"/>
                </a:moveTo>
                <a:lnTo>
                  <a:pt x="1005540" y="440738"/>
                </a:lnTo>
                <a:lnTo>
                  <a:pt x="1012722" y="451213"/>
                </a:lnTo>
                <a:lnTo>
                  <a:pt x="1023195" y="444031"/>
                </a:lnTo>
                <a:lnTo>
                  <a:pt x="1016015" y="433556"/>
                </a:lnTo>
                <a:close/>
              </a:path>
              <a:path w="1659890" h="1141095">
                <a:moveTo>
                  <a:pt x="1036963" y="419193"/>
                </a:moveTo>
                <a:lnTo>
                  <a:pt x="1026488" y="426374"/>
                </a:lnTo>
                <a:lnTo>
                  <a:pt x="1033670" y="436849"/>
                </a:lnTo>
                <a:lnTo>
                  <a:pt x="1044145" y="429667"/>
                </a:lnTo>
                <a:lnTo>
                  <a:pt x="1036963" y="419193"/>
                </a:lnTo>
                <a:close/>
              </a:path>
              <a:path w="1659890" h="1141095">
                <a:moveTo>
                  <a:pt x="1057912" y="404830"/>
                </a:moveTo>
                <a:lnTo>
                  <a:pt x="1047437" y="412012"/>
                </a:lnTo>
                <a:lnTo>
                  <a:pt x="1054619" y="422485"/>
                </a:lnTo>
                <a:lnTo>
                  <a:pt x="1065094" y="415303"/>
                </a:lnTo>
                <a:lnTo>
                  <a:pt x="1057912" y="404830"/>
                </a:lnTo>
                <a:close/>
              </a:path>
              <a:path w="1659890" h="1141095">
                <a:moveTo>
                  <a:pt x="1078861" y="390466"/>
                </a:moveTo>
                <a:lnTo>
                  <a:pt x="1068386" y="397648"/>
                </a:lnTo>
                <a:lnTo>
                  <a:pt x="1075568" y="408122"/>
                </a:lnTo>
                <a:lnTo>
                  <a:pt x="1086043" y="400940"/>
                </a:lnTo>
                <a:lnTo>
                  <a:pt x="1078861" y="390466"/>
                </a:lnTo>
                <a:close/>
              </a:path>
              <a:path w="1659890" h="1141095">
                <a:moveTo>
                  <a:pt x="1099809" y="376102"/>
                </a:moveTo>
                <a:lnTo>
                  <a:pt x="1089334" y="383284"/>
                </a:lnTo>
                <a:lnTo>
                  <a:pt x="1096516" y="393759"/>
                </a:lnTo>
                <a:lnTo>
                  <a:pt x="1106991" y="386577"/>
                </a:lnTo>
                <a:lnTo>
                  <a:pt x="1099809" y="376102"/>
                </a:lnTo>
                <a:close/>
              </a:path>
              <a:path w="1659890" h="1141095">
                <a:moveTo>
                  <a:pt x="1120758" y="361739"/>
                </a:moveTo>
                <a:lnTo>
                  <a:pt x="1110283" y="368921"/>
                </a:lnTo>
                <a:lnTo>
                  <a:pt x="1117465" y="379395"/>
                </a:lnTo>
                <a:lnTo>
                  <a:pt x="1127940" y="372214"/>
                </a:lnTo>
                <a:lnTo>
                  <a:pt x="1120758" y="361739"/>
                </a:lnTo>
                <a:close/>
              </a:path>
              <a:path w="1659890" h="1141095">
                <a:moveTo>
                  <a:pt x="1141707" y="347375"/>
                </a:moveTo>
                <a:lnTo>
                  <a:pt x="1131232" y="354557"/>
                </a:lnTo>
                <a:lnTo>
                  <a:pt x="1138414" y="365032"/>
                </a:lnTo>
                <a:lnTo>
                  <a:pt x="1148888" y="357850"/>
                </a:lnTo>
                <a:lnTo>
                  <a:pt x="1141707" y="347375"/>
                </a:lnTo>
                <a:close/>
              </a:path>
              <a:path w="1659890" h="1141095">
                <a:moveTo>
                  <a:pt x="1162655" y="333013"/>
                </a:moveTo>
                <a:lnTo>
                  <a:pt x="1152182" y="340193"/>
                </a:lnTo>
                <a:lnTo>
                  <a:pt x="1159362" y="350668"/>
                </a:lnTo>
                <a:lnTo>
                  <a:pt x="1169837" y="343486"/>
                </a:lnTo>
                <a:lnTo>
                  <a:pt x="1162655" y="333013"/>
                </a:lnTo>
                <a:close/>
              </a:path>
              <a:path w="1659890" h="1141095">
                <a:moveTo>
                  <a:pt x="1183604" y="318649"/>
                </a:moveTo>
                <a:lnTo>
                  <a:pt x="1173130" y="325831"/>
                </a:lnTo>
                <a:lnTo>
                  <a:pt x="1180312" y="336304"/>
                </a:lnTo>
                <a:lnTo>
                  <a:pt x="1190786" y="329123"/>
                </a:lnTo>
                <a:lnTo>
                  <a:pt x="1183604" y="318649"/>
                </a:lnTo>
                <a:close/>
              </a:path>
              <a:path w="1659890" h="1141095">
                <a:moveTo>
                  <a:pt x="1204553" y="304285"/>
                </a:moveTo>
                <a:lnTo>
                  <a:pt x="1194079" y="311467"/>
                </a:lnTo>
                <a:lnTo>
                  <a:pt x="1201261" y="321941"/>
                </a:lnTo>
                <a:lnTo>
                  <a:pt x="1211734" y="314759"/>
                </a:lnTo>
                <a:lnTo>
                  <a:pt x="1204553" y="304285"/>
                </a:lnTo>
                <a:close/>
              </a:path>
              <a:path w="1659890" h="1141095">
                <a:moveTo>
                  <a:pt x="1225501" y="289921"/>
                </a:moveTo>
                <a:lnTo>
                  <a:pt x="1215028" y="297103"/>
                </a:lnTo>
                <a:lnTo>
                  <a:pt x="1222209" y="307577"/>
                </a:lnTo>
                <a:lnTo>
                  <a:pt x="1232683" y="300396"/>
                </a:lnTo>
                <a:lnTo>
                  <a:pt x="1225501" y="289921"/>
                </a:lnTo>
                <a:close/>
              </a:path>
              <a:path w="1659890" h="1141095">
                <a:moveTo>
                  <a:pt x="1246450" y="275558"/>
                </a:moveTo>
                <a:lnTo>
                  <a:pt x="1235976" y="282740"/>
                </a:lnTo>
                <a:lnTo>
                  <a:pt x="1243158" y="293215"/>
                </a:lnTo>
                <a:lnTo>
                  <a:pt x="1253632" y="286033"/>
                </a:lnTo>
                <a:lnTo>
                  <a:pt x="1246450" y="275558"/>
                </a:lnTo>
                <a:close/>
              </a:path>
              <a:path w="1659890" h="1141095">
                <a:moveTo>
                  <a:pt x="1267400" y="261194"/>
                </a:moveTo>
                <a:lnTo>
                  <a:pt x="1256925" y="268376"/>
                </a:lnTo>
                <a:lnTo>
                  <a:pt x="1264107" y="278851"/>
                </a:lnTo>
                <a:lnTo>
                  <a:pt x="1274580" y="271669"/>
                </a:lnTo>
                <a:lnTo>
                  <a:pt x="1267400" y="261194"/>
                </a:lnTo>
                <a:close/>
              </a:path>
              <a:path w="1659890" h="1141095">
                <a:moveTo>
                  <a:pt x="1288348" y="246832"/>
                </a:moveTo>
                <a:lnTo>
                  <a:pt x="1277874" y="254012"/>
                </a:lnTo>
                <a:lnTo>
                  <a:pt x="1285055" y="264487"/>
                </a:lnTo>
                <a:lnTo>
                  <a:pt x="1295530" y="257305"/>
                </a:lnTo>
                <a:lnTo>
                  <a:pt x="1288348" y="246832"/>
                </a:lnTo>
                <a:close/>
              </a:path>
              <a:path w="1659890" h="1141095">
                <a:moveTo>
                  <a:pt x="1309297" y="232468"/>
                </a:moveTo>
                <a:lnTo>
                  <a:pt x="1298822" y="239650"/>
                </a:lnTo>
                <a:lnTo>
                  <a:pt x="1306004" y="250123"/>
                </a:lnTo>
                <a:lnTo>
                  <a:pt x="1316479" y="242942"/>
                </a:lnTo>
                <a:lnTo>
                  <a:pt x="1309297" y="232468"/>
                </a:lnTo>
                <a:close/>
              </a:path>
              <a:path w="1659890" h="1141095">
                <a:moveTo>
                  <a:pt x="1330246" y="218104"/>
                </a:moveTo>
                <a:lnTo>
                  <a:pt x="1319771" y="225286"/>
                </a:lnTo>
                <a:lnTo>
                  <a:pt x="1326953" y="235760"/>
                </a:lnTo>
                <a:lnTo>
                  <a:pt x="1337428" y="228579"/>
                </a:lnTo>
                <a:lnTo>
                  <a:pt x="1330246" y="218104"/>
                </a:lnTo>
                <a:close/>
              </a:path>
              <a:path w="1659890" h="1141095">
                <a:moveTo>
                  <a:pt x="1351194" y="203741"/>
                </a:moveTo>
                <a:lnTo>
                  <a:pt x="1340719" y="210922"/>
                </a:lnTo>
                <a:lnTo>
                  <a:pt x="1347901" y="221397"/>
                </a:lnTo>
                <a:lnTo>
                  <a:pt x="1358376" y="214215"/>
                </a:lnTo>
                <a:lnTo>
                  <a:pt x="1351194" y="203741"/>
                </a:lnTo>
                <a:close/>
              </a:path>
              <a:path w="1659890" h="1141095">
                <a:moveTo>
                  <a:pt x="1372143" y="189377"/>
                </a:moveTo>
                <a:lnTo>
                  <a:pt x="1361668" y="196559"/>
                </a:lnTo>
                <a:lnTo>
                  <a:pt x="1368850" y="207034"/>
                </a:lnTo>
                <a:lnTo>
                  <a:pt x="1379325" y="199852"/>
                </a:lnTo>
                <a:lnTo>
                  <a:pt x="1372143" y="189377"/>
                </a:lnTo>
                <a:close/>
              </a:path>
              <a:path w="1659890" h="1141095">
                <a:moveTo>
                  <a:pt x="1393092" y="175014"/>
                </a:moveTo>
                <a:lnTo>
                  <a:pt x="1382617" y="182195"/>
                </a:lnTo>
                <a:lnTo>
                  <a:pt x="1389799" y="192670"/>
                </a:lnTo>
                <a:lnTo>
                  <a:pt x="1400274" y="185488"/>
                </a:lnTo>
                <a:lnTo>
                  <a:pt x="1393092" y="175014"/>
                </a:lnTo>
                <a:close/>
              </a:path>
              <a:path w="1659890" h="1141095">
                <a:moveTo>
                  <a:pt x="1414040" y="160651"/>
                </a:moveTo>
                <a:lnTo>
                  <a:pt x="1403567" y="167833"/>
                </a:lnTo>
                <a:lnTo>
                  <a:pt x="1410747" y="178306"/>
                </a:lnTo>
                <a:lnTo>
                  <a:pt x="1421222" y="171124"/>
                </a:lnTo>
                <a:lnTo>
                  <a:pt x="1414040" y="160651"/>
                </a:lnTo>
                <a:close/>
              </a:path>
              <a:path w="1659890" h="1141095">
                <a:moveTo>
                  <a:pt x="1434989" y="146287"/>
                </a:moveTo>
                <a:lnTo>
                  <a:pt x="1424515" y="153469"/>
                </a:lnTo>
                <a:lnTo>
                  <a:pt x="1431697" y="163943"/>
                </a:lnTo>
                <a:lnTo>
                  <a:pt x="1442171" y="156762"/>
                </a:lnTo>
                <a:lnTo>
                  <a:pt x="1434989" y="146287"/>
                </a:lnTo>
                <a:close/>
              </a:path>
              <a:path w="1659890" h="1141095">
                <a:moveTo>
                  <a:pt x="1455938" y="131923"/>
                </a:moveTo>
                <a:lnTo>
                  <a:pt x="1445464" y="139105"/>
                </a:lnTo>
                <a:lnTo>
                  <a:pt x="1452646" y="149580"/>
                </a:lnTo>
                <a:lnTo>
                  <a:pt x="1463120" y="142398"/>
                </a:lnTo>
                <a:lnTo>
                  <a:pt x="1455938" y="131923"/>
                </a:lnTo>
                <a:close/>
              </a:path>
              <a:path w="1659890" h="1141095">
                <a:moveTo>
                  <a:pt x="1476886" y="117560"/>
                </a:moveTo>
                <a:lnTo>
                  <a:pt x="1466413" y="124741"/>
                </a:lnTo>
                <a:lnTo>
                  <a:pt x="1473594" y="135216"/>
                </a:lnTo>
                <a:lnTo>
                  <a:pt x="1484068" y="128035"/>
                </a:lnTo>
                <a:lnTo>
                  <a:pt x="1476886" y="117560"/>
                </a:lnTo>
                <a:close/>
              </a:path>
              <a:path w="1659890" h="1141095">
                <a:moveTo>
                  <a:pt x="1497835" y="103197"/>
                </a:moveTo>
                <a:lnTo>
                  <a:pt x="1487361" y="110379"/>
                </a:lnTo>
                <a:lnTo>
                  <a:pt x="1494543" y="120853"/>
                </a:lnTo>
                <a:lnTo>
                  <a:pt x="1505017" y="113671"/>
                </a:lnTo>
                <a:lnTo>
                  <a:pt x="1497835" y="103197"/>
                </a:lnTo>
                <a:close/>
              </a:path>
              <a:path w="1659890" h="1141095">
                <a:moveTo>
                  <a:pt x="1518784" y="88833"/>
                </a:moveTo>
                <a:lnTo>
                  <a:pt x="1508310" y="96015"/>
                </a:lnTo>
                <a:lnTo>
                  <a:pt x="1515492" y="106489"/>
                </a:lnTo>
                <a:lnTo>
                  <a:pt x="1525965" y="99307"/>
                </a:lnTo>
                <a:lnTo>
                  <a:pt x="1518784" y="88833"/>
                </a:lnTo>
                <a:close/>
              </a:path>
              <a:path w="1659890" h="1141095">
                <a:moveTo>
                  <a:pt x="1539734" y="74470"/>
                </a:moveTo>
                <a:lnTo>
                  <a:pt x="1529259" y="81652"/>
                </a:lnTo>
                <a:lnTo>
                  <a:pt x="1536440" y="92125"/>
                </a:lnTo>
                <a:lnTo>
                  <a:pt x="1546914" y="84943"/>
                </a:lnTo>
                <a:lnTo>
                  <a:pt x="1539734" y="74470"/>
                </a:lnTo>
                <a:close/>
              </a:path>
              <a:path w="1659890" h="1141095">
                <a:moveTo>
                  <a:pt x="1560682" y="60106"/>
                </a:moveTo>
                <a:lnTo>
                  <a:pt x="1550207" y="67288"/>
                </a:lnTo>
                <a:lnTo>
                  <a:pt x="1557389" y="77763"/>
                </a:lnTo>
                <a:lnTo>
                  <a:pt x="1567864" y="70581"/>
                </a:lnTo>
                <a:lnTo>
                  <a:pt x="1560682" y="60106"/>
                </a:lnTo>
                <a:close/>
              </a:path>
              <a:path w="1659890" h="1141095">
                <a:moveTo>
                  <a:pt x="1642183" y="31380"/>
                </a:moveTo>
                <a:lnTo>
                  <a:pt x="1602579" y="31380"/>
                </a:lnTo>
                <a:lnTo>
                  <a:pt x="1609761" y="41854"/>
                </a:lnTo>
                <a:lnTo>
                  <a:pt x="1600321" y="48326"/>
                </a:lnTo>
                <a:lnTo>
                  <a:pt x="1618275" y="74513"/>
                </a:lnTo>
                <a:lnTo>
                  <a:pt x="1642183" y="31380"/>
                </a:lnTo>
                <a:close/>
              </a:path>
              <a:path w="1659890" h="1141095">
                <a:moveTo>
                  <a:pt x="1581631" y="45742"/>
                </a:moveTo>
                <a:lnTo>
                  <a:pt x="1571156" y="52924"/>
                </a:lnTo>
                <a:lnTo>
                  <a:pt x="1578338" y="63399"/>
                </a:lnTo>
                <a:lnTo>
                  <a:pt x="1588813" y="56217"/>
                </a:lnTo>
                <a:lnTo>
                  <a:pt x="1581631" y="45742"/>
                </a:lnTo>
                <a:close/>
              </a:path>
              <a:path w="1659890" h="1141095">
                <a:moveTo>
                  <a:pt x="1593140" y="37852"/>
                </a:moveTo>
                <a:lnTo>
                  <a:pt x="1592106" y="38561"/>
                </a:lnTo>
                <a:lnTo>
                  <a:pt x="1599286" y="49035"/>
                </a:lnTo>
                <a:lnTo>
                  <a:pt x="1600321" y="48326"/>
                </a:lnTo>
                <a:lnTo>
                  <a:pt x="1593140" y="37852"/>
                </a:lnTo>
                <a:close/>
              </a:path>
              <a:path w="1659890" h="1141095">
                <a:moveTo>
                  <a:pt x="1602579" y="31380"/>
                </a:moveTo>
                <a:lnTo>
                  <a:pt x="1593140" y="37852"/>
                </a:lnTo>
                <a:lnTo>
                  <a:pt x="1600321" y="48326"/>
                </a:lnTo>
                <a:lnTo>
                  <a:pt x="1609761" y="41854"/>
                </a:lnTo>
                <a:lnTo>
                  <a:pt x="1602579" y="31380"/>
                </a:lnTo>
                <a:close/>
              </a:path>
              <a:path w="1659890" h="1141095">
                <a:moveTo>
                  <a:pt x="1659577" y="0"/>
                </a:moveTo>
                <a:lnTo>
                  <a:pt x="1575186" y="11666"/>
                </a:lnTo>
                <a:lnTo>
                  <a:pt x="1593140" y="37852"/>
                </a:lnTo>
                <a:lnTo>
                  <a:pt x="1602579" y="31380"/>
                </a:lnTo>
                <a:lnTo>
                  <a:pt x="1642183" y="31380"/>
                </a:lnTo>
                <a:lnTo>
                  <a:pt x="1659577" y="0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1933" y="5121592"/>
            <a:ext cx="3110865" cy="769620"/>
          </a:xfrm>
          <a:custGeom>
            <a:avLst/>
            <a:gdLst/>
            <a:ahLst/>
            <a:cxnLst/>
            <a:rect l="l" t="t" r="r" b="b"/>
            <a:pathLst>
              <a:path w="3110865" h="769620">
                <a:moveTo>
                  <a:pt x="2952" y="0"/>
                </a:moveTo>
                <a:lnTo>
                  <a:pt x="0" y="12352"/>
                </a:lnTo>
                <a:lnTo>
                  <a:pt x="12352" y="15306"/>
                </a:lnTo>
                <a:lnTo>
                  <a:pt x="15304" y="2954"/>
                </a:lnTo>
                <a:lnTo>
                  <a:pt x="2952" y="0"/>
                </a:lnTo>
                <a:close/>
              </a:path>
              <a:path w="3110865" h="769620">
                <a:moveTo>
                  <a:pt x="27656" y="5908"/>
                </a:moveTo>
                <a:lnTo>
                  <a:pt x="24702" y="18258"/>
                </a:lnTo>
                <a:lnTo>
                  <a:pt x="37054" y="21212"/>
                </a:lnTo>
                <a:lnTo>
                  <a:pt x="40008" y="8860"/>
                </a:lnTo>
                <a:lnTo>
                  <a:pt x="27656" y="5908"/>
                </a:lnTo>
                <a:close/>
              </a:path>
              <a:path w="3110865" h="769620">
                <a:moveTo>
                  <a:pt x="52360" y="11814"/>
                </a:moveTo>
                <a:lnTo>
                  <a:pt x="49406" y="24166"/>
                </a:lnTo>
                <a:lnTo>
                  <a:pt x="61758" y="27119"/>
                </a:lnTo>
                <a:lnTo>
                  <a:pt x="64711" y="14768"/>
                </a:lnTo>
                <a:lnTo>
                  <a:pt x="52360" y="11814"/>
                </a:lnTo>
                <a:close/>
              </a:path>
              <a:path w="3110865" h="769620">
                <a:moveTo>
                  <a:pt x="77063" y="17721"/>
                </a:moveTo>
                <a:lnTo>
                  <a:pt x="74110" y="30073"/>
                </a:lnTo>
                <a:lnTo>
                  <a:pt x="86461" y="33027"/>
                </a:lnTo>
                <a:lnTo>
                  <a:pt x="89415" y="20675"/>
                </a:lnTo>
                <a:lnTo>
                  <a:pt x="77063" y="17721"/>
                </a:lnTo>
                <a:close/>
              </a:path>
              <a:path w="3110865" h="769620">
                <a:moveTo>
                  <a:pt x="101767" y="23629"/>
                </a:moveTo>
                <a:lnTo>
                  <a:pt x="98813" y="35980"/>
                </a:lnTo>
                <a:lnTo>
                  <a:pt x="111165" y="38934"/>
                </a:lnTo>
                <a:lnTo>
                  <a:pt x="114119" y="26582"/>
                </a:lnTo>
                <a:lnTo>
                  <a:pt x="101767" y="23629"/>
                </a:lnTo>
                <a:close/>
              </a:path>
              <a:path w="3110865" h="769620">
                <a:moveTo>
                  <a:pt x="126471" y="29536"/>
                </a:moveTo>
                <a:lnTo>
                  <a:pt x="123517" y="41888"/>
                </a:lnTo>
                <a:lnTo>
                  <a:pt x="135869" y="44841"/>
                </a:lnTo>
                <a:lnTo>
                  <a:pt x="138822" y="32490"/>
                </a:lnTo>
                <a:lnTo>
                  <a:pt x="126471" y="29536"/>
                </a:lnTo>
                <a:close/>
              </a:path>
              <a:path w="3110865" h="769620">
                <a:moveTo>
                  <a:pt x="151174" y="35443"/>
                </a:moveTo>
                <a:lnTo>
                  <a:pt x="148220" y="47795"/>
                </a:lnTo>
                <a:lnTo>
                  <a:pt x="160572" y="50749"/>
                </a:lnTo>
                <a:lnTo>
                  <a:pt x="163526" y="38397"/>
                </a:lnTo>
                <a:lnTo>
                  <a:pt x="151174" y="35443"/>
                </a:lnTo>
                <a:close/>
              </a:path>
              <a:path w="3110865" h="769620">
                <a:moveTo>
                  <a:pt x="175878" y="41351"/>
                </a:moveTo>
                <a:lnTo>
                  <a:pt x="172924" y="53701"/>
                </a:lnTo>
                <a:lnTo>
                  <a:pt x="185276" y="56655"/>
                </a:lnTo>
                <a:lnTo>
                  <a:pt x="188230" y="44303"/>
                </a:lnTo>
                <a:lnTo>
                  <a:pt x="175878" y="41351"/>
                </a:lnTo>
                <a:close/>
              </a:path>
              <a:path w="3110865" h="769620">
                <a:moveTo>
                  <a:pt x="200581" y="47257"/>
                </a:moveTo>
                <a:lnTo>
                  <a:pt x="197628" y="59609"/>
                </a:lnTo>
                <a:lnTo>
                  <a:pt x="209980" y="62562"/>
                </a:lnTo>
                <a:lnTo>
                  <a:pt x="212933" y="50211"/>
                </a:lnTo>
                <a:lnTo>
                  <a:pt x="200581" y="47257"/>
                </a:lnTo>
                <a:close/>
              </a:path>
              <a:path w="3110865" h="769620">
                <a:moveTo>
                  <a:pt x="225285" y="53164"/>
                </a:moveTo>
                <a:lnTo>
                  <a:pt x="222331" y="65516"/>
                </a:lnTo>
                <a:lnTo>
                  <a:pt x="234683" y="68470"/>
                </a:lnTo>
                <a:lnTo>
                  <a:pt x="237637" y="56118"/>
                </a:lnTo>
                <a:lnTo>
                  <a:pt x="225285" y="53164"/>
                </a:lnTo>
                <a:close/>
              </a:path>
              <a:path w="3110865" h="769620">
                <a:moveTo>
                  <a:pt x="249989" y="59071"/>
                </a:moveTo>
                <a:lnTo>
                  <a:pt x="247035" y="71423"/>
                </a:lnTo>
                <a:lnTo>
                  <a:pt x="259387" y="74377"/>
                </a:lnTo>
                <a:lnTo>
                  <a:pt x="262340" y="62025"/>
                </a:lnTo>
                <a:lnTo>
                  <a:pt x="249989" y="59071"/>
                </a:lnTo>
                <a:close/>
              </a:path>
              <a:path w="3110865" h="769620">
                <a:moveTo>
                  <a:pt x="274692" y="64979"/>
                </a:moveTo>
                <a:lnTo>
                  <a:pt x="271739" y="77331"/>
                </a:lnTo>
                <a:lnTo>
                  <a:pt x="284090" y="80284"/>
                </a:lnTo>
                <a:lnTo>
                  <a:pt x="287044" y="67932"/>
                </a:lnTo>
                <a:lnTo>
                  <a:pt x="274692" y="64979"/>
                </a:lnTo>
                <a:close/>
              </a:path>
              <a:path w="3110865" h="769620">
                <a:moveTo>
                  <a:pt x="299396" y="70886"/>
                </a:moveTo>
                <a:lnTo>
                  <a:pt x="296442" y="83238"/>
                </a:lnTo>
                <a:lnTo>
                  <a:pt x="308794" y="86192"/>
                </a:lnTo>
                <a:lnTo>
                  <a:pt x="311748" y="73840"/>
                </a:lnTo>
                <a:lnTo>
                  <a:pt x="299396" y="70886"/>
                </a:lnTo>
                <a:close/>
              </a:path>
              <a:path w="3110865" h="769620">
                <a:moveTo>
                  <a:pt x="324098" y="76793"/>
                </a:moveTo>
                <a:lnTo>
                  <a:pt x="321146" y="89145"/>
                </a:lnTo>
                <a:lnTo>
                  <a:pt x="333498" y="92099"/>
                </a:lnTo>
                <a:lnTo>
                  <a:pt x="336450" y="79747"/>
                </a:lnTo>
                <a:lnTo>
                  <a:pt x="324098" y="76793"/>
                </a:lnTo>
                <a:close/>
              </a:path>
              <a:path w="3110865" h="769620">
                <a:moveTo>
                  <a:pt x="348802" y="82701"/>
                </a:moveTo>
                <a:lnTo>
                  <a:pt x="345848" y="95053"/>
                </a:lnTo>
                <a:lnTo>
                  <a:pt x="358200" y="98005"/>
                </a:lnTo>
                <a:lnTo>
                  <a:pt x="361154" y="85653"/>
                </a:lnTo>
                <a:lnTo>
                  <a:pt x="348802" y="82701"/>
                </a:lnTo>
                <a:close/>
              </a:path>
              <a:path w="3110865" h="769620">
                <a:moveTo>
                  <a:pt x="373507" y="88607"/>
                </a:moveTo>
                <a:lnTo>
                  <a:pt x="370552" y="100959"/>
                </a:lnTo>
                <a:lnTo>
                  <a:pt x="382905" y="103913"/>
                </a:lnTo>
                <a:lnTo>
                  <a:pt x="385859" y="91561"/>
                </a:lnTo>
                <a:lnTo>
                  <a:pt x="373507" y="88607"/>
                </a:lnTo>
                <a:close/>
              </a:path>
              <a:path w="3110865" h="769620">
                <a:moveTo>
                  <a:pt x="398209" y="94514"/>
                </a:moveTo>
                <a:lnTo>
                  <a:pt x="395257" y="106866"/>
                </a:lnTo>
                <a:lnTo>
                  <a:pt x="407609" y="109820"/>
                </a:lnTo>
                <a:lnTo>
                  <a:pt x="410561" y="97468"/>
                </a:lnTo>
                <a:lnTo>
                  <a:pt x="398209" y="94514"/>
                </a:lnTo>
                <a:close/>
              </a:path>
              <a:path w="3110865" h="769620">
                <a:moveTo>
                  <a:pt x="422913" y="100422"/>
                </a:moveTo>
                <a:lnTo>
                  <a:pt x="419959" y="112774"/>
                </a:lnTo>
                <a:lnTo>
                  <a:pt x="432311" y="115727"/>
                </a:lnTo>
                <a:lnTo>
                  <a:pt x="435265" y="103375"/>
                </a:lnTo>
                <a:lnTo>
                  <a:pt x="422913" y="100422"/>
                </a:lnTo>
                <a:close/>
              </a:path>
              <a:path w="3110865" h="769620">
                <a:moveTo>
                  <a:pt x="447617" y="106329"/>
                </a:moveTo>
                <a:lnTo>
                  <a:pt x="444663" y="118681"/>
                </a:lnTo>
                <a:lnTo>
                  <a:pt x="457015" y="121635"/>
                </a:lnTo>
                <a:lnTo>
                  <a:pt x="459968" y="109283"/>
                </a:lnTo>
                <a:lnTo>
                  <a:pt x="447617" y="106329"/>
                </a:lnTo>
                <a:close/>
              </a:path>
              <a:path w="3110865" h="769620">
                <a:moveTo>
                  <a:pt x="472320" y="112236"/>
                </a:moveTo>
                <a:lnTo>
                  <a:pt x="469367" y="124588"/>
                </a:lnTo>
                <a:lnTo>
                  <a:pt x="481718" y="127542"/>
                </a:lnTo>
                <a:lnTo>
                  <a:pt x="484672" y="115190"/>
                </a:lnTo>
                <a:lnTo>
                  <a:pt x="472320" y="112236"/>
                </a:lnTo>
                <a:close/>
              </a:path>
              <a:path w="3110865" h="769620">
                <a:moveTo>
                  <a:pt x="497024" y="118144"/>
                </a:moveTo>
                <a:lnTo>
                  <a:pt x="494070" y="130495"/>
                </a:lnTo>
                <a:lnTo>
                  <a:pt x="506422" y="133449"/>
                </a:lnTo>
                <a:lnTo>
                  <a:pt x="509376" y="121097"/>
                </a:lnTo>
                <a:lnTo>
                  <a:pt x="497024" y="118144"/>
                </a:lnTo>
                <a:close/>
              </a:path>
              <a:path w="3110865" h="769620">
                <a:moveTo>
                  <a:pt x="521727" y="124051"/>
                </a:moveTo>
                <a:lnTo>
                  <a:pt x="518774" y="136403"/>
                </a:lnTo>
                <a:lnTo>
                  <a:pt x="531126" y="139355"/>
                </a:lnTo>
                <a:lnTo>
                  <a:pt x="534079" y="127005"/>
                </a:lnTo>
                <a:lnTo>
                  <a:pt x="521727" y="124051"/>
                </a:lnTo>
                <a:close/>
              </a:path>
              <a:path w="3110865" h="769620">
                <a:moveTo>
                  <a:pt x="546431" y="129957"/>
                </a:moveTo>
                <a:lnTo>
                  <a:pt x="543477" y="142309"/>
                </a:lnTo>
                <a:lnTo>
                  <a:pt x="555829" y="145263"/>
                </a:lnTo>
                <a:lnTo>
                  <a:pt x="558783" y="132911"/>
                </a:lnTo>
                <a:lnTo>
                  <a:pt x="546431" y="129957"/>
                </a:lnTo>
                <a:close/>
              </a:path>
              <a:path w="3110865" h="769620">
                <a:moveTo>
                  <a:pt x="571135" y="135865"/>
                </a:moveTo>
                <a:lnTo>
                  <a:pt x="568181" y="148216"/>
                </a:lnTo>
                <a:lnTo>
                  <a:pt x="580533" y="151170"/>
                </a:lnTo>
                <a:lnTo>
                  <a:pt x="583486" y="138818"/>
                </a:lnTo>
                <a:lnTo>
                  <a:pt x="571135" y="135865"/>
                </a:lnTo>
                <a:close/>
              </a:path>
              <a:path w="3110865" h="769620">
                <a:moveTo>
                  <a:pt x="595838" y="141772"/>
                </a:moveTo>
                <a:lnTo>
                  <a:pt x="592885" y="154124"/>
                </a:lnTo>
                <a:lnTo>
                  <a:pt x="605236" y="157077"/>
                </a:lnTo>
                <a:lnTo>
                  <a:pt x="608190" y="144726"/>
                </a:lnTo>
                <a:lnTo>
                  <a:pt x="595838" y="141772"/>
                </a:lnTo>
                <a:close/>
              </a:path>
              <a:path w="3110865" h="769620">
                <a:moveTo>
                  <a:pt x="620542" y="147679"/>
                </a:moveTo>
                <a:lnTo>
                  <a:pt x="617588" y="160031"/>
                </a:lnTo>
                <a:lnTo>
                  <a:pt x="629940" y="162985"/>
                </a:lnTo>
                <a:lnTo>
                  <a:pt x="632894" y="150633"/>
                </a:lnTo>
                <a:lnTo>
                  <a:pt x="620542" y="147679"/>
                </a:lnTo>
                <a:close/>
              </a:path>
              <a:path w="3110865" h="769620">
                <a:moveTo>
                  <a:pt x="645245" y="153587"/>
                </a:moveTo>
                <a:lnTo>
                  <a:pt x="642292" y="165938"/>
                </a:lnTo>
                <a:lnTo>
                  <a:pt x="654643" y="168892"/>
                </a:lnTo>
                <a:lnTo>
                  <a:pt x="657597" y="156540"/>
                </a:lnTo>
                <a:lnTo>
                  <a:pt x="645245" y="153587"/>
                </a:lnTo>
                <a:close/>
              </a:path>
              <a:path w="3110865" h="769620">
                <a:moveTo>
                  <a:pt x="669949" y="159494"/>
                </a:moveTo>
                <a:lnTo>
                  <a:pt x="666995" y="171846"/>
                </a:lnTo>
                <a:lnTo>
                  <a:pt x="679347" y="174798"/>
                </a:lnTo>
                <a:lnTo>
                  <a:pt x="682301" y="162448"/>
                </a:lnTo>
                <a:lnTo>
                  <a:pt x="669949" y="159494"/>
                </a:lnTo>
                <a:close/>
              </a:path>
              <a:path w="3110865" h="769620">
                <a:moveTo>
                  <a:pt x="694653" y="165400"/>
                </a:moveTo>
                <a:lnTo>
                  <a:pt x="691699" y="177753"/>
                </a:lnTo>
                <a:lnTo>
                  <a:pt x="704051" y="180707"/>
                </a:lnTo>
                <a:lnTo>
                  <a:pt x="707003" y="168355"/>
                </a:lnTo>
                <a:lnTo>
                  <a:pt x="694653" y="165400"/>
                </a:lnTo>
                <a:close/>
              </a:path>
              <a:path w="3110865" h="769620">
                <a:moveTo>
                  <a:pt x="719355" y="171309"/>
                </a:moveTo>
                <a:lnTo>
                  <a:pt x="716401" y="183659"/>
                </a:lnTo>
                <a:lnTo>
                  <a:pt x="728753" y="186613"/>
                </a:lnTo>
                <a:lnTo>
                  <a:pt x="731707" y="174261"/>
                </a:lnTo>
                <a:lnTo>
                  <a:pt x="719355" y="171309"/>
                </a:lnTo>
                <a:close/>
              </a:path>
              <a:path w="3110865" h="769620">
                <a:moveTo>
                  <a:pt x="744059" y="177215"/>
                </a:moveTo>
                <a:lnTo>
                  <a:pt x="741105" y="189567"/>
                </a:lnTo>
                <a:lnTo>
                  <a:pt x="753457" y="192520"/>
                </a:lnTo>
                <a:lnTo>
                  <a:pt x="756410" y="180169"/>
                </a:lnTo>
                <a:lnTo>
                  <a:pt x="744059" y="177215"/>
                </a:lnTo>
                <a:close/>
              </a:path>
              <a:path w="3110865" h="769620">
                <a:moveTo>
                  <a:pt x="768762" y="183122"/>
                </a:moveTo>
                <a:lnTo>
                  <a:pt x="765810" y="195474"/>
                </a:lnTo>
                <a:lnTo>
                  <a:pt x="778160" y="198428"/>
                </a:lnTo>
                <a:lnTo>
                  <a:pt x="781114" y="186076"/>
                </a:lnTo>
                <a:lnTo>
                  <a:pt x="768762" y="183122"/>
                </a:lnTo>
                <a:close/>
              </a:path>
              <a:path w="3110865" h="769620">
                <a:moveTo>
                  <a:pt x="793466" y="189030"/>
                </a:moveTo>
                <a:lnTo>
                  <a:pt x="790512" y="201381"/>
                </a:lnTo>
                <a:lnTo>
                  <a:pt x="802864" y="204335"/>
                </a:lnTo>
                <a:lnTo>
                  <a:pt x="805818" y="191983"/>
                </a:lnTo>
                <a:lnTo>
                  <a:pt x="793466" y="189030"/>
                </a:lnTo>
                <a:close/>
              </a:path>
              <a:path w="3110865" h="769620">
                <a:moveTo>
                  <a:pt x="818169" y="194937"/>
                </a:moveTo>
                <a:lnTo>
                  <a:pt x="815216" y="207289"/>
                </a:lnTo>
                <a:lnTo>
                  <a:pt x="827568" y="210242"/>
                </a:lnTo>
                <a:lnTo>
                  <a:pt x="830521" y="197891"/>
                </a:lnTo>
                <a:lnTo>
                  <a:pt x="818169" y="194937"/>
                </a:lnTo>
                <a:close/>
              </a:path>
              <a:path w="3110865" h="769620">
                <a:moveTo>
                  <a:pt x="842873" y="200844"/>
                </a:moveTo>
                <a:lnTo>
                  <a:pt x="839919" y="213196"/>
                </a:lnTo>
                <a:lnTo>
                  <a:pt x="852271" y="216150"/>
                </a:lnTo>
                <a:lnTo>
                  <a:pt x="855225" y="203798"/>
                </a:lnTo>
                <a:lnTo>
                  <a:pt x="842873" y="200844"/>
                </a:lnTo>
                <a:close/>
              </a:path>
              <a:path w="3110865" h="769620">
                <a:moveTo>
                  <a:pt x="867577" y="206752"/>
                </a:moveTo>
                <a:lnTo>
                  <a:pt x="864623" y="219102"/>
                </a:lnTo>
                <a:lnTo>
                  <a:pt x="876975" y="222056"/>
                </a:lnTo>
                <a:lnTo>
                  <a:pt x="879928" y="209704"/>
                </a:lnTo>
                <a:lnTo>
                  <a:pt x="867577" y="206752"/>
                </a:lnTo>
                <a:close/>
              </a:path>
              <a:path w="3110865" h="769620">
                <a:moveTo>
                  <a:pt x="892280" y="212658"/>
                </a:moveTo>
                <a:lnTo>
                  <a:pt x="889326" y="225010"/>
                </a:lnTo>
                <a:lnTo>
                  <a:pt x="901678" y="227963"/>
                </a:lnTo>
                <a:lnTo>
                  <a:pt x="904632" y="215612"/>
                </a:lnTo>
                <a:lnTo>
                  <a:pt x="892280" y="212658"/>
                </a:lnTo>
                <a:close/>
              </a:path>
              <a:path w="3110865" h="769620">
                <a:moveTo>
                  <a:pt x="916984" y="218565"/>
                </a:moveTo>
                <a:lnTo>
                  <a:pt x="914030" y="230917"/>
                </a:lnTo>
                <a:lnTo>
                  <a:pt x="926382" y="233871"/>
                </a:lnTo>
                <a:lnTo>
                  <a:pt x="929335" y="221519"/>
                </a:lnTo>
                <a:lnTo>
                  <a:pt x="916984" y="218565"/>
                </a:lnTo>
                <a:close/>
              </a:path>
              <a:path w="3110865" h="769620">
                <a:moveTo>
                  <a:pt x="941687" y="224473"/>
                </a:moveTo>
                <a:lnTo>
                  <a:pt x="938734" y="236824"/>
                </a:lnTo>
                <a:lnTo>
                  <a:pt x="951085" y="239778"/>
                </a:lnTo>
                <a:lnTo>
                  <a:pt x="954039" y="227426"/>
                </a:lnTo>
                <a:lnTo>
                  <a:pt x="941687" y="224473"/>
                </a:lnTo>
                <a:close/>
              </a:path>
              <a:path w="3110865" h="769620">
                <a:moveTo>
                  <a:pt x="966391" y="230380"/>
                </a:moveTo>
                <a:lnTo>
                  <a:pt x="963437" y="242732"/>
                </a:lnTo>
                <a:lnTo>
                  <a:pt x="975789" y="245685"/>
                </a:lnTo>
                <a:lnTo>
                  <a:pt x="978743" y="233334"/>
                </a:lnTo>
                <a:lnTo>
                  <a:pt x="966391" y="230380"/>
                </a:lnTo>
                <a:close/>
              </a:path>
              <a:path w="3110865" h="769620">
                <a:moveTo>
                  <a:pt x="991094" y="236287"/>
                </a:moveTo>
                <a:lnTo>
                  <a:pt x="988141" y="248639"/>
                </a:lnTo>
                <a:lnTo>
                  <a:pt x="1000493" y="251593"/>
                </a:lnTo>
                <a:lnTo>
                  <a:pt x="1003446" y="239241"/>
                </a:lnTo>
                <a:lnTo>
                  <a:pt x="991094" y="236287"/>
                </a:lnTo>
                <a:close/>
              </a:path>
              <a:path w="3110865" h="769620">
                <a:moveTo>
                  <a:pt x="1015798" y="242195"/>
                </a:moveTo>
                <a:lnTo>
                  <a:pt x="1012844" y="254546"/>
                </a:lnTo>
                <a:lnTo>
                  <a:pt x="1025196" y="257500"/>
                </a:lnTo>
                <a:lnTo>
                  <a:pt x="1028150" y="245148"/>
                </a:lnTo>
                <a:lnTo>
                  <a:pt x="1015798" y="242195"/>
                </a:lnTo>
                <a:close/>
              </a:path>
              <a:path w="3110865" h="769620">
                <a:moveTo>
                  <a:pt x="1040502" y="248102"/>
                </a:moveTo>
                <a:lnTo>
                  <a:pt x="1037548" y="260454"/>
                </a:lnTo>
                <a:lnTo>
                  <a:pt x="1049900" y="263406"/>
                </a:lnTo>
                <a:lnTo>
                  <a:pt x="1052852" y="251056"/>
                </a:lnTo>
                <a:lnTo>
                  <a:pt x="1040502" y="248102"/>
                </a:lnTo>
                <a:close/>
              </a:path>
              <a:path w="3110865" h="769620">
                <a:moveTo>
                  <a:pt x="1065204" y="254008"/>
                </a:moveTo>
                <a:lnTo>
                  <a:pt x="1062252" y="266360"/>
                </a:lnTo>
                <a:lnTo>
                  <a:pt x="1074602" y="269314"/>
                </a:lnTo>
                <a:lnTo>
                  <a:pt x="1077556" y="256962"/>
                </a:lnTo>
                <a:lnTo>
                  <a:pt x="1065204" y="254008"/>
                </a:lnTo>
                <a:close/>
              </a:path>
              <a:path w="3110865" h="769620">
                <a:moveTo>
                  <a:pt x="1089908" y="259916"/>
                </a:moveTo>
                <a:lnTo>
                  <a:pt x="1086954" y="272267"/>
                </a:lnTo>
                <a:lnTo>
                  <a:pt x="1099306" y="275221"/>
                </a:lnTo>
                <a:lnTo>
                  <a:pt x="1102259" y="262869"/>
                </a:lnTo>
                <a:lnTo>
                  <a:pt x="1089908" y="259916"/>
                </a:lnTo>
                <a:close/>
              </a:path>
              <a:path w="3110865" h="769620">
                <a:moveTo>
                  <a:pt x="1114611" y="265823"/>
                </a:moveTo>
                <a:lnTo>
                  <a:pt x="1111658" y="278175"/>
                </a:lnTo>
                <a:lnTo>
                  <a:pt x="1124009" y="281128"/>
                </a:lnTo>
                <a:lnTo>
                  <a:pt x="1126963" y="268777"/>
                </a:lnTo>
                <a:lnTo>
                  <a:pt x="1114611" y="265823"/>
                </a:lnTo>
                <a:close/>
              </a:path>
              <a:path w="3110865" h="769620">
                <a:moveTo>
                  <a:pt x="1139315" y="271730"/>
                </a:moveTo>
                <a:lnTo>
                  <a:pt x="1136361" y="284082"/>
                </a:lnTo>
                <a:lnTo>
                  <a:pt x="1148713" y="287036"/>
                </a:lnTo>
                <a:lnTo>
                  <a:pt x="1151667" y="274684"/>
                </a:lnTo>
                <a:lnTo>
                  <a:pt x="1139315" y="271730"/>
                </a:lnTo>
                <a:close/>
              </a:path>
              <a:path w="3110865" h="769620">
                <a:moveTo>
                  <a:pt x="1164018" y="277638"/>
                </a:moveTo>
                <a:lnTo>
                  <a:pt x="1161065" y="289989"/>
                </a:lnTo>
                <a:lnTo>
                  <a:pt x="1173417" y="292943"/>
                </a:lnTo>
                <a:lnTo>
                  <a:pt x="1176370" y="280591"/>
                </a:lnTo>
                <a:lnTo>
                  <a:pt x="1164018" y="277638"/>
                </a:lnTo>
                <a:close/>
              </a:path>
              <a:path w="3110865" h="769620">
                <a:moveTo>
                  <a:pt x="1188722" y="283545"/>
                </a:moveTo>
                <a:lnTo>
                  <a:pt x="1185768" y="295897"/>
                </a:lnTo>
                <a:lnTo>
                  <a:pt x="1198120" y="298850"/>
                </a:lnTo>
                <a:lnTo>
                  <a:pt x="1201074" y="286499"/>
                </a:lnTo>
                <a:lnTo>
                  <a:pt x="1188722" y="283545"/>
                </a:lnTo>
                <a:close/>
              </a:path>
              <a:path w="3110865" h="769620">
                <a:moveTo>
                  <a:pt x="1213426" y="289452"/>
                </a:moveTo>
                <a:lnTo>
                  <a:pt x="1210472" y="301804"/>
                </a:lnTo>
                <a:lnTo>
                  <a:pt x="1222824" y="304758"/>
                </a:lnTo>
                <a:lnTo>
                  <a:pt x="1225777" y="292406"/>
                </a:lnTo>
                <a:lnTo>
                  <a:pt x="1213426" y="289452"/>
                </a:lnTo>
                <a:close/>
              </a:path>
              <a:path w="3110865" h="769620">
                <a:moveTo>
                  <a:pt x="1238129" y="295360"/>
                </a:moveTo>
                <a:lnTo>
                  <a:pt x="1235176" y="307710"/>
                </a:lnTo>
                <a:lnTo>
                  <a:pt x="1247527" y="310664"/>
                </a:lnTo>
                <a:lnTo>
                  <a:pt x="1250481" y="298312"/>
                </a:lnTo>
                <a:lnTo>
                  <a:pt x="1238129" y="295360"/>
                </a:lnTo>
                <a:close/>
              </a:path>
              <a:path w="3110865" h="769620">
                <a:moveTo>
                  <a:pt x="1262833" y="301266"/>
                </a:moveTo>
                <a:lnTo>
                  <a:pt x="1259879" y="313618"/>
                </a:lnTo>
                <a:lnTo>
                  <a:pt x="1272231" y="316571"/>
                </a:lnTo>
                <a:lnTo>
                  <a:pt x="1275184" y="304219"/>
                </a:lnTo>
                <a:lnTo>
                  <a:pt x="1262833" y="301266"/>
                </a:lnTo>
                <a:close/>
              </a:path>
              <a:path w="3110865" h="769620">
                <a:moveTo>
                  <a:pt x="1287536" y="307173"/>
                </a:moveTo>
                <a:lnTo>
                  <a:pt x="1284583" y="319525"/>
                </a:lnTo>
                <a:lnTo>
                  <a:pt x="1296934" y="322479"/>
                </a:lnTo>
                <a:lnTo>
                  <a:pt x="1299888" y="310127"/>
                </a:lnTo>
                <a:lnTo>
                  <a:pt x="1287536" y="307173"/>
                </a:lnTo>
                <a:close/>
              </a:path>
              <a:path w="3110865" h="769620">
                <a:moveTo>
                  <a:pt x="1312240" y="313080"/>
                </a:moveTo>
                <a:lnTo>
                  <a:pt x="1309286" y="325432"/>
                </a:lnTo>
                <a:lnTo>
                  <a:pt x="1321638" y="328386"/>
                </a:lnTo>
                <a:lnTo>
                  <a:pt x="1324592" y="316034"/>
                </a:lnTo>
                <a:lnTo>
                  <a:pt x="1312240" y="313080"/>
                </a:lnTo>
                <a:close/>
              </a:path>
              <a:path w="3110865" h="769620">
                <a:moveTo>
                  <a:pt x="1336942" y="318988"/>
                </a:moveTo>
                <a:lnTo>
                  <a:pt x="1333990" y="331340"/>
                </a:lnTo>
                <a:lnTo>
                  <a:pt x="1346342" y="334293"/>
                </a:lnTo>
                <a:lnTo>
                  <a:pt x="1349294" y="321941"/>
                </a:lnTo>
                <a:lnTo>
                  <a:pt x="1336942" y="318988"/>
                </a:lnTo>
                <a:close/>
              </a:path>
              <a:path w="3110865" h="769620">
                <a:moveTo>
                  <a:pt x="1361647" y="324895"/>
                </a:moveTo>
                <a:lnTo>
                  <a:pt x="1358692" y="337247"/>
                </a:lnTo>
                <a:lnTo>
                  <a:pt x="1371045" y="340201"/>
                </a:lnTo>
                <a:lnTo>
                  <a:pt x="1373999" y="327849"/>
                </a:lnTo>
                <a:lnTo>
                  <a:pt x="1361647" y="324895"/>
                </a:lnTo>
                <a:close/>
              </a:path>
              <a:path w="3110865" h="769620">
                <a:moveTo>
                  <a:pt x="1386351" y="330801"/>
                </a:moveTo>
                <a:lnTo>
                  <a:pt x="1383397" y="343154"/>
                </a:lnTo>
                <a:lnTo>
                  <a:pt x="1395749" y="346108"/>
                </a:lnTo>
                <a:lnTo>
                  <a:pt x="1398701" y="333756"/>
                </a:lnTo>
                <a:lnTo>
                  <a:pt x="1386351" y="330801"/>
                </a:lnTo>
                <a:close/>
              </a:path>
              <a:path w="3110865" h="769620">
                <a:moveTo>
                  <a:pt x="1411053" y="336710"/>
                </a:moveTo>
                <a:lnTo>
                  <a:pt x="1408101" y="349062"/>
                </a:lnTo>
                <a:lnTo>
                  <a:pt x="1420451" y="352014"/>
                </a:lnTo>
                <a:lnTo>
                  <a:pt x="1423405" y="339662"/>
                </a:lnTo>
                <a:lnTo>
                  <a:pt x="1411053" y="336710"/>
                </a:lnTo>
                <a:close/>
              </a:path>
              <a:path w="3110865" h="769620">
                <a:moveTo>
                  <a:pt x="1435757" y="342616"/>
                </a:moveTo>
                <a:lnTo>
                  <a:pt x="1432803" y="354968"/>
                </a:lnTo>
                <a:lnTo>
                  <a:pt x="1445155" y="357922"/>
                </a:lnTo>
                <a:lnTo>
                  <a:pt x="1448109" y="345570"/>
                </a:lnTo>
                <a:lnTo>
                  <a:pt x="1435757" y="342616"/>
                </a:lnTo>
                <a:close/>
              </a:path>
              <a:path w="3110865" h="769620">
                <a:moveTo>
                  <a:pt x="1460460" y="348523"/>
                </a:moveTo>
                <a:lnTo>
                  <a:pt x="1457507" y="360875"/>
                </a:lnTo>
                <a:lnTo>
                  <a:pt x="1469858" y="363829"/>
                </a:lnTo>
                <a:lnTo>
                  <a:pt x="1472812" y="351477"/>
                </a:lnTo>
                <a:lnTo>
                  <a:pt x="1460460" y="348523"/>
                </a:lnTo>
                <a:close/>
              </a:path>
              <a:path w="3110865" h="769620">
                <a:moveTo>
                  <a:pt x="1485164" y="354431"/>
                </a:moveTo>
                <a:lnTo>
                  <a:pt x="1482210" y="366783"/>
                </a:lnTo>
                <a:lnTo>
                  <a:pt x="1494562" y="369736"/>
                </a:lnTo>
                <a:lnTo>
                  <a:pt x="1497516" y="357384"/>
                </a:lnTo>
                <a:lnTo>
                  <a:pt x="1485164" y="354431"/>
                </a:lnTo>
                <a:close/>
              </a:path>
              <a:path w="3110865" h="769620">
                <a:moveTo>
                  <a:pt x="1509867" y="360338"/>
                </a:moveTo>
                <a:lnTo>
                  <a:pt x="1506914" y="372690"/>
                </a:lnTo>
                <a:lnTo>
                  <a:pt x="1519266" y="375644"/>
                </a:lnTo>
                <a:lnTo>
                  <a:pt x="1522219" y="363292"/>
                </a:lnTo>
                <a:lnTo>
                  <a:pt x="1509867" y="360338"/>
                </a:lnTo>
                <a:close/>
              </a:path>
              <a:path w="3110865" h="769620">
                <a:moveTo>
                  <a:pt x="1534571" y="366245"/>
                </a:moveTo>
                <a:lnTo>
                  <a:pt x="1531617" y="378597"/>
                </a:lnTo>
                <a:lnTo>
                  <a:pt x="1543969" y="381551"/>
                </a:lnTo>
                <a:lnTo>
                  <a:pt x="1546923" y="369199"/>
                </a:lnTo>
                <a:lnTo>
                  <a:pt x="1534571" y="366245"/>
                </a:lnTo>
                <a:close/>
              </a:path>
              <a:path w="3110865" h="769620">
                <a:moveTo>
                  <a:pt x="1559275" y="372153"/>
                </a:moveTo>
                <a:lnTo>
                  <a:pt x="1556321" y="384505"/>
                </a:lnTo>
                <a:lnTo>
                  <a:pt x="1568673" y="387457"/>
                </a:lnTo>
                <a:lnTo>
                  <a:pt x="1571626" y="375105"/>
                </a:lnTo>
                <a:lnTo>
                  <a:pt x="1559275" y="372153"/>
                </a:lnTo>
                <a:close/>
              </a:path>
              <a:path w="3110865" h="769620">
                <a:moveTo>
                  <a:pt x="1583978" y="378059"/>
                </a:moveTo>
                <a:lnTo>
                  <a:pt x="1581025" y="390411"/>
                </a:lnTo>
                <a:lnTo>
                  <a:pt x="1593376" y="393365"/>
                </a:lnTo>
                <a:lnTo>
                  <a:pt x="1596330" y="381013"/>
                </a:lnTo>
                <a:lnTo>
                  <a:pt x="1583978" y="378059"/>
                </a:lnTo>
                <a:close/>
              </a:path>
              <a:path w="3110865" h="769620">
                <a:moveTo>
                  <a:pt x="1608682" y="383966"/>
                </a:moveTo>
                <a:lnTo>
                  <a:pt x="1605728" y="396318"/>
                </a:lnTo>
                <a:lnTo>
                  <a:pt x="1618080" y="399272"/>
                </a:lnTo>
                <a:lnTo>
                  <a:pt x="1621034" y="386920"/>
                </a:lnTo>
                <a:lnTo>
                  <a:pt x="1608682" y="383966"/>
                </a:lnTo>
                <a:close/>
              </a:path>
              <a:path w="3110865" h="769620">
                <a:moveTo>
                  <a:pt x="1633385" y="389874"/>
                </a:moveTo>
                <a:lnTo>
                  <a:pt x="1630432" y="402226"/>
                </a:lnTo>
                <a:lnTo>
                  <a:pt x="1642784" y="405179"/>
                </a:lnTo>
                <a:lnTo>
                  <a:pt x="1645737" y="392827"/>
                </a:lnTo>
                <a:lnTo>
                  <a:pt x="1633385" y="389874"/>
                </a:lnTo>
                <a:close/>
              </a:path>
              <a:path w="3110865" h="769620">
                <a:moveTo>
                  <a:pt x="1658089" y="395781"/>
                </a:moveTo>
                <a:lnTo>
                  <a:pt x="1655135" y="408133"/>
                </a:lnTo>
                <a:lnTo>
                  <a:pt x="1667487" y="411087"/>
                </a:lnTo>
                <a:lnTo>
                  <a:pt x="1670441" y="398735"/>
                </a:lnTo>
                <a:lnTo>
                  <a:pt x="1658089" y="395781"/>
                </a:lnTo>
                <a:close/>
              </a:path>
              <a:path w="3110865" h="769620">
                <a:moveTo>
                  <a:pt x="1682791" y="401688"/>
                </a:moveTo>
                <a:lnTo>
                  <a:pt x="1679839" y="414040"/>
                </a:lnTo>
                <a:lnTo>
                  <a:pt x="1692191" y="416994"/>
                </a:lnTo>
                <a:lnTo>
                  <a:pt x="1695143" y="404642"/>
                </a:lnTo>
                <a:lnTo>
                  <a:pt x="1682791" y="401688"/>
                </a:lnTo>
                <a:close/>
              </a:path>
              <a:path w="3110865" h="769620">
                <a:moveTo>
                  <a:pt x="1707495" y="407596"/>
                </a:moveTo>
                <a:lnTo>
                  <a:pt x="1704541" y="419948"/>
                </a:lnTo>
                <a:lnTo>
                  <a:pt x="1716893" y="422901"/>
                </a:lnTo>
                <a:lnTo>
                  <a:pt x="1719847" y="410549"/>
                </a:lnTo>
                <a:lnTo>
                  <a:pt x="1707495" y="407596"/>
                </a:lnTo>
                <a:close/>
              </a:path>
              <a:path w="3110865" h="769620">
                <a:moveTo>
                  <a:pt x="1732199" y="413503"/>
                </a:moveTo>
                <a:lnTo>
                  <a:pt x="1729245" y="425855"/>
                </a:lnTo>
                <a:lnTo>
                  <a:pt x="1741597" y="428809"/>
                </a:lnTo>
                <a:lnTo>
                  <a:pt x="1744550" y="416457"/>
                </a:lnTo>
                <a:lnTo>
                  <a:pt x="1732199" y="413503"/>
                </a:lnTo>
                <a:close/>
              </a:path>
              <a:path w="3110865" h="769620">
                <a:moveTo>
                  <a:pt x="1756902" y="419409"/>
                </a:moveTo>
                <a:lnTo>
                  <a:pt x="1753950" y="431761"/>
                </a:lnTo>
                <a:lnTo>
                  <a:pt x="1766300" y="434715"/>
                </a:lnTo>
                <a:lnTo>
                  <a:pt x="1769254" y="422363"/>
                </a:lnTo>
                <a:lnTo>
                  <a:pt x="1756902" y="419409"/>
                </a:lnTo>
                <a:close/>
              </a:path>
              <a:path w="3110865" h="769620">
                <a:moveTo>
                  <a:pt x="1781606" y="425317"/>
                </a:moveTo>
                <a:lnTo>
                  <a:pt x="1778652" y="437669"/>
                </a:lnTo>
                <a:lnTo>
                  <a:pt x="1791004" y="440622"/>
                </a:lnTo>
                <a:lnTo>
                  <a:pt x="1793958" y="428270"/>
                </a:lnTo>
                <a:lnTo>
                  <a:pt x="1781606" y="425317"/>
                </a:lnTo>
                <a:close/>
              </a:path>
              <a:path w="3110865" h="769620">
                <a:moveTo>
                  <a:pt x="1806309" y="431224"/>
                </a:moveTo>
                <a:lnTo>
                  <a:pt x="1803356" y="443576"/>
                </a:lnTo>
                <a:lnTo>
                  <a:pt x="1815708" y="446530"/>
                </a:lnTo>
                <a:lnTo>
                  <a:pt x="1818661" y="434178"/>
                </a:lnTo>
                <a:lnTo>
                  <a:pt x="1806309" y="431224"/>
                </a:lnTo>
                <a:close/>
              </a:path>
              <a:path w="3110865" h="769620">
                <a:moveTo>
                  <a:pt x="1831013" y="437131"/>
                </a:moveTo>
                <a:lnTo>
                  <a:pt x="1828059" y="449483"/>
                </a:lnTo>
                <a:lnTo>
                  <a:pt x="1840411" y="452437"/>
                </a:lnTo>
                <a:lnTo>
                  <a:pt x="1843365" y="440085"/>
                </a:lnTo>
                <a:lnTo>
                  <a:pt x="1831013" y="437131"/>
                </a:lnTo>
                <a:close/>
              </a:path>
              <a:path w="3110865" h="769620">
                <a:moveTo>
                  <a:pt x="1855716" y="443039"/>
                </a:moveTo>
                <a:lnTo>
                  <a:pt x="1852763" y="455391"/>
                </a:lnTo>
                <a:lnTo>
                  <a:pt x="1865115" y="458344"/>
                </a:lnTo>
                <a:lnTo>
                  <a:pt x="1868068" y="445992"/>
                </a:lnTo>
                <a:lnTo>
                  <a:pt x="1855716" y="443039"/>
                </a:lnTo>
                <a:close/>
              </a:path>
              <a:path w="3110865" h="769620">
                <a:moveTo>
                  <a:pt x="1880420" y="448946"/>
                </a:moveTo>
                <a:lnTo>
                  <a:pt x="1877466" y="461298"/>
                </a:lnTo>
                <a:lnTo>
                  <a:pt x="1889818" y="464252"/>
                </a:lnTo>
                <a:lnTo>
                  <a:pt x="1892772" y="451900"/>
                </a:lnTo>
                <a:lnTo>
                  <a:pt x="1880420" y="448946"/>
                </a:lnTo>
                <a:close/>
              </a:path>
              <a:path w="3110865" h="769620">
                <a:moveTo>
                  <a:pt x="1905124" y="454853"/>
                </a:moveTo>
                <a:lnTo>
                  <a:pt x="1902170" y="467205"/>
                </a:lnTo>
                <a:lnTo>
                  <a:pt x="1914522" y="470158"/>
                </a:lnTo>
                <a:lnTo>
                  <a:pt x="1917475" y="457807"/>
                </a:lnTo>
                <a:lnTo>
                  <a:pt x="1905124" y="454853"/>
                </a:lnTo>
                <a:close/>
              </a:path>
              <a:path w="3110865" h="769620">
                <a:moveTo>
                  <a:pt x="1929827" y="460761"/>
                </a:moveTo>
                <a:lnTo>
                  <a:pt x="1926874" y="473112"/>
                </a:lnTo>
                <a:lnTo>
                  <a:pt x="1939225" y="476066"/>
                </a:lnTo>
                <a:lnTo>
                  <a:pt x="1942179" y="463713"/>
                </a:lnTo>
                <a:lnTo>
                  <a:pt x="1929827" y="460761"/>
                </a:lnTo>
                <a:close/>
              </a:path>
              <a:path w="3110865" h="769620">
                <a:moveTo>
                  <a:pt x="1954531" y="466667"/>
                </a:moveTo>
                <a:lnTo>
                  <a:pt x="1951577" y="479019"/>
                </a:lnTo>
                <a:lnTo>
                  <a:pt x="1963929" y="481973"/>
                </a:lnTo>
                <a:lnTo>
                  <a:pt x="1966883" y="469621"/>
                </a:lnTo>
                <a:lnTo>
                  <a:pt x="1954531" y="466667"/>
                </a:lnTo>
                <a:close/>
              </a:path>
              <a:path w="3110865" h="769620">
                <a:moveTo>
                  <a:pt x="1979234" y="472575"/>
                </a:moveTo>
                <a:lnTo>
                  <a:pt x="1976281" y="484926"/>
                </a:lnTo>
                <a:lnTo>
                  <a:pt x="1988633" y="487880"/>
                </a:lnTo>
                <a:lnTo>
                  <a:pt x="1991586" y="475528"/>
                </a:lnTo>
                <a:lnTo>
                  <a:pt x="1979234" y="472575"/>
                </a:lnTo>
                <a:close/>
              </a:path>
              <a:path w="3110865" h="769620">
                <a:moveTo>
                  <a:pt x="2003938" y="478482"/>
                </a:moveTo>
                <a:lnTo>
                  <a:pt x="2000984" y="490834"/>
                </a:lnTo>
                <a:lnTo>
                  <a:pt x="2013336" y="493787"/>
                </a:lnTo>
                <a:lnTo>
                  <a:pt x="2016290" y="481435"/>
                </a:lnTo>
                <a:lnTo>
                  <a:pt x="2003938" y="478482"/>
                </a:lnTo>
                <a:close/>
              </a:path>
              <a:path w="3110865" h="769620">
                <a:moveTo>
                  <a:pt x="2028642" y="484389"/>
                </a:moveTo>
                <a:lnTo>
                  <a:pt x="2025688" y="496741"/>
                </a:lnTo>
                <a:lnTo>
                  <a:pt x="2038040" y="499694"/>
                </a:lnTo>
                <a:lnTo>
                  <a:pt x="2040992" y="487343"/>
                </a:lnTo>
                <a:lnTo>
                  <a:pt x="2028642" y="484389"/>
                </a:lnTo>
                <a:close/>
              </a:path>
              <a:path w="3110865" h="769620">
                <a:moveTo>
                  <a:pt x="2053344" y="490296"/>
                </a:moveTo>
                <a:lnTo>
                  <a:pt x="2050390" y="502648"/>
                </a:lnTo>
                <a:lnTo>
                  <a:pt x="2062742" y="505601"/>
                </a:lnTo>
                <a:lnTo>
                  <a:pt x="2065696" y="493250"/>
                </a:lnTo>
                <a:lnTo>
                  <a:pt x="2053344" y="490296"/>
                </a:lnTo>
                <a:close/>
              </a:path>
              <a:path w="3110865" h="769620">
                <a:moveTo>
                  <a:pt x="2078048" y="496203"/>
                </a:moveTo>
                <a:lnTo>
                  <a:pt x="2075094" y="508555"/>
                </a:lnTo>
                <a:lnTo>
                  <a:pt x="2087446" y="511509"/>
                </a:lnTo>
                <a:lnTo>
                  <a:pt x="2090399" y="499157"/>
                </a:lnTo>
                <a:lnTo>
                  <a:pt x="2078048" y="496203"/>
                </a:lnTo>
                <a:close/>
              </a:path>
              <a:path w="3110865" h="769620">
                <a:moveTo>
                  <a:pt x="2102751" y="502111"/>
                </a:moveTo>
                <a:lnTo>
                  <a:pt x="2099798" y="514462"/>
                </a:lnTo>
                <a:lnTo>
                  <a:pt x="2112149" y="517416"/>
                </a:lnTo>
                <a:lnTo>
                  <a:pt x="2115103" y="505064"/>
                </a:lnTo>
                <a:lnTo>
                  <a:pt x="2102751" y="502111"/>
                </a:lnTo>
                <a:close/>
              </a:path>
              <a:path w="3110865" h="769620">
                <a:moveTo>
                  <a:pt x="2127455" y="508018"/>
                </a:moveTo>
                <a:lnTo>
                  <a:pt x="2124501" y="520369"/>
                </a:lnTo>
                <a:lnTo>
                  <a:pt x="2136853" y="523323"/>
                </a:lnTo>
                <a:lnTo>
                  <a:pt x="2139807" y="510971"/>
                </a:lnTo>
                <a:lnTo>
                  <a:pt x="2127455" y="508018"/>
                </a:lnTo>
                <a:close/>
              </a:path>
              <a:path w="3110865" h="769620">
                <a:moveTo>
                  <a:pt x="2152158" y="513925"/>
                </a:moveTo>
                <a:lnTo>
                  <a:pt x="2149205" y="526277"/>
                </a:lnTo>
                <a:lnTo>
                  <a:pt x="2161557" y="529230"/>
                </a:lnTo>
                <a:lnTo>
                  <a:pt x="2164510" y="516878"/>
                </a:lnTo>
                <a:lnTo>
                  <a:pt x="2152158" y="513925"/>
                </a:lnTo>
                <a:close/>
              </a:path>
              <a:path w="3110865" h="769620">
                <a:moveTo>
                  <a:pt x="2176862" y="519832"/>
                </a:moveTo>
                <a:lnTo>
                  <a:pt x="2173908" y="532184"/>
                </a:lnTo>
                <a:lnTo>
                  <a:pt x="2186260" y="535137"/>
                </a:lnTo>
                <a:lnTo>
                  <a:pt x="2189214" y="522786"/>
                </a:lnTo>
                <a:lnTo>
                  <a:pt x="2176862" y="519832"/>
                </a:lnTo>
                <a:close/>
              </a:path>
              <a:path w="3110865" h="769620">
                <a:moveTo>
                  <a:pt x="2201566" y="525739"/>
                </a:moveTo>
                <a:lnTo>
                  <a:pt x="2198612" y="538091"/>
                </a:lnTo>
                <a:lnTo>
                  <a:pt x="2210964" y="541045"/>
                </a:lnTo>
                <a:lnTo>
                  <a:pt x="2213917" y="528693"/>
                </a:lnTo>
                <a:lnTo>
                  <a:pt x="2201566" y="525739"/>
                </a:lnTo>
                <a:close/>
              </a:path>
              <a:path w="3110865" h="769620">
                <a:moveTo>
                  <a:pt x="2226269" y="531646"/>
                </a:moveTo>
                <a:lnTo>
                  <a:pt x="2223316" y="543998"/>
                </a:lnTo>
                <a:lnTo>
                  <a:pt x="2235667" y="546952"/>
                </a:lnTo>
                <a:lnTo>
                  <a:pt x="2238621" y="534600"/>
                </a:lnTo>
                <a:lnTo>
                  <a:pt x="2226269" y="531646"/>
                </a:lnTo>
                <a:close/>
              </a:path>
              <a:path w="3110865" h="769620">
                <a:moveTo>
                  <a:pt x="2250973" y="537554"/>
                </a:moveTo>
                <a:lnTo>
                  <a:pt x="2248019" y="549905"/>
                </a:lnTo>
                <a:lnTo>
                  <a:pt x="2260371" y="552859"/>
                </a:lnTo>
                <a:lnTo>
                  <a:pt x="2263324" y="540507"/>
                </a:lnTo>
                <a:lnTo>
                  <a:pt x="2250973" y="537554"/>
                </a:lnTo>
                <a:close/>
              </a:path>
              <a:path w="3110865" h="769620">
                <a:moveTo>
                  <a:pt x="2275676" y="543461"/>
                </a:moveTo>
                <a:lnTo>
                  <a:pt x="2272723" y="555812"/>
                </a:lnTo>
                <a:lnTo>
                  <a:pt x="2285074" y="558766"/>
                </a:lnTo>
                <a:lnTo>
                  <a:pt x="2288028" y="546414"/>
                </a:lnTo>
                <a:lnTo>
                  <a:pt x="2275676" y="543461"/>
                </a:lnTo>
                <a:close/>
              </a:path>
              <a:path w="3110865" h="769620">
                <a:moveTo>
                  <a:pt x="2300380" y="549368"/>
                </a:moveTo>
                <a:lnTo>
                  <a:pt x="2297426" y="561719"/>
                </a:lnTo>
                <a:lnTo>
                  <a:pt x="2309778" y="564673"/>
                </a:lnTo>
                <a:lnTo>
                  <a:pt x="2312732" y="552321"/>
                </a:lnTo>
                <a:lnTo>
                  <a:pt x="2300380" y="549368"/>
                </a:lnTo>
                <a:close/>
              </a:path>
              <a:path w="3110865" h="769620">
                <a:moveTo>
                  <a:pt x="2325082" y="555275"/>
                </a:moveTo>
                <a:lnTo>
                  <a:pt x="2322130" y="567627"/>
                </a:lnTo>
                <a:lnTo>
                  <a:pt x="2334482" y="570580"/>
                </a:lnTo>
                <a:lnTo>
                  <a:pt x="2337435" y="558228"/>
                </a:lnTo>
                <a:lnTo>
                  <a:pt x="2325082" y="555275"/>
                </a:lnTo>
                <a:close/>
              </a:path>
              <a:path w="3110865" h="769620">
                <a:moveTo>
                  <a:pt x="2349787" y="561182"/>
                </a:moveTo>
                <a:lnTo>
                  <a:pt x="2346833" y="573534"/>
                </a:lnTo>
                <a:lnTo>
                  <a:pt x="2359185" y="576487"/>
                </a:lnTo>
                <a:lnTo>
                  <a:pt x="2362139" y="564136"/>
                </a:lnTo>
                <a:lnTo>
                  <a:pt x="2349787" y="561182"/>
                </a:lnTo>
                <a:close/>
              </a:path>
              <a:path w="3110865" h="769620">
                <a:moveTo>
                  <a:pt x="2374491" y="567089"/>
                </a:moveTo>
                <a:lnTo>
                  <a:pt x="2371537" y="579441"/>
                </a:lnTo>
                <a:lnTo>
                  <a:pt x="2383889" y="582394"/>
                </a:lnTo>
                <a:lnTo>
                  <a:pt x="2386841" y="570043"/>
                </a:lnTo>
                <a:lnTo>
                  <a:pt x="2374491" y="567089"/>
                </a:lnTo>
                <a:close/>
              </a:path>
              <a:path w="3110865" h="769620">
                <a:moveTo>
                  <a:pt x="2399193" y="572996"/>
                </a:moveTo>
                <a:lnTo>
                  <a:pt x="2396241" y="585348"/>
                </a:lnTo>
                <a:lnTo>
                  <a:pt x="2408591" y="588302"/>
                </a:lnTo>
                <a:lnTo>
                  <a:pt x="2411545" y="575950"/>
                </a:lnTo>
                <a:lnTo>
                  <a:pt x="2399193" y="572996"/>
                </a:lnTo>
                <a:close/>
              </a:path>
              <a:path w="3110865" h="769620">
                <a:moveTo>
                  <a:pt x="2423897" y="578903"/>
                </a:moveTo>
                <a:lnTo>
                  <a:pt x="2420943" y="591255"/>
                </a:lnTo>
                <a:lnTo>
                  <a:pt x="2433295" y="594209"/>
                </a:lnTo>
                <a:lnTo>
                  <a:pt x="2436248" y="581857"/>
                </a:lnTo>
                <a:lnTo>
                  <a:pt x="2423897" y="578903"/>
                </a:lnTo>
                <a:close/>
              </a:path>
              <a:path w="3110865" h="769620">
                <a:moveTo>
                  <a:pt x="2448600" y="584810"/>
                </a:moveTo>
                <a:lnTo>
                  <a:pt x="2445647" y="597162"/>
                </a:lnTo>
                <a:lnTo>
                  <a:pt x="2457998" y="600116"/>
                </a:lnTo>
                <a:lnTo>
                  <a:pt x="2460952" y="587764"/>
                </a:lnTo>
                <a:lnTo>
                  <a:pt x="2448600" y="584810"/>
                </a:lnTo>
                <a:close/>
              </a:path>
              <a:path w="3110865" h="769620">
                <a:moveTo>
                  <a:pt x="2473304" y="590718"/>
                </a:moveTo>
                <a:lnTo>
                  <a:pt x="2470350" y="603069"/>
                </a:lnTo>
                <a:lnTo>
                  <a:pt x="2482702" y="606023"/>
                </a:lnTo>
                <a:lnTo>
                  <a:pt x="2485656" y="593671"/>
                </a:lnTo>
                <a:lnTo>
                  <a:pt x="2473304" y="590718"/>
                </a:lnTo>
                <a:close/>
              </a:path>
              <a:path w="3110865" h="769620">
                <a:moveTo>
                  <a:pt x="2498007" y="596625"/>
                </a:moveTo>
                <a:lnTo>
                  <a:pt x="2495054" y="608976"/>
                </a:lnTo>
                <a:lnTo>
                  <a:pt x="2507406" y="611930"/>
                </a:lnTo>
                <a:lnTo>
                  <a:pt x="2510359" y="599578"/>
                </a:lnTo>
                <a:lnTo>
                  <a:pt x="2498007" y="596625"/>
                </a:lnTo>
                <a:close/>
              </a:path>
              <a:path w="3110865" h="769620">
                <a:moveTo>
                  <a:pt x="2522711" y="602532"/>
                </a:moveTo>
                <a:lnTo>
                  <a:pt x="2519757" y="614884"/>
                </a:lnTo>
                <a:lnTo>
                  <a:pt x="2532109" y="617837"/>
                </a:lnTo>
                <a:lnTo>
                  <a:pt x="2535063" y="605485"/>
                </a:lnTo>
                <a:lnTo>
                  <a:pt x="2522711" y="602532"/>
                </a:lnTo>
                <a:close/>
              </a:path>
              <a:path w="3110865" h="769620">
                <a:moveTo>
                  <a:pt x="2547415" y="608439"/>
                </a:moveTo>
                <a:lnTo>
                  <a:pt x="2544461" y="620791"/>
                </a:lnTo>
                <a:lnTo>
                  <a:pt x="2556813" y="623744"/>
                </a:lnTo>
                <a:lnTo>
                  <a:pt x="2559766" y="611392"/>
                </a:lnTo>
                <a:lnTo>
                  <a:pt x="2547415" y="608439"/>
                </a:lnTo>
                <a:close/>
              </a:path>
              <a:path w="3110865" h="769620">
                <a:moveTo>
                  <a:pt x="2572118" y="614346"/>
                </a:moveTo>
                <a:lnTo>
                  <a:pt x="2569165" y="626698"/>
                </a:lnTo>
                <a:lnTo>
                  <a:pt x="2581516" y="629651"/>
                </a:lnTo>
                <a:lnTo>
                  <a:pt x="2584470" y="617300"/>
                </a:lnTo>
                <a:lnTo>
                  <a:pt x="2572118" y="614346"/>
                </a:lnTo>
                <a:close/>
              </a:path>
              <a:path w="3110865" h="769620">
                <a:moveTo>
                  <a:pt x="2596822" y="620253"/>
                </a:moveTo>
                <a:lnTo>
                  <a:pt x="2593868" y="632605"/>
                </a:lnTo>
                <a:lnTo>
                  <a:pt x="2606220" y="635559"/>
                </a:lnTo>
                <a:lnTo>
                  <a:pt x="2609174" y="623207"/>
                </a:lnTo>
                <a:lnTo>
                  <a:pt x="2596822" y="620253"/>
                </a:lnTo>
                <a:close/>
              </a:path>
              <a:path w="3110865" h="769620">
                <a:moveTo>
                  <a:pt x="2621525" y="626160"/>
                </a:moveTo>
                <a:lnTo>
                  <a:pt x="2618572" y="638512"/>
                </a:lnTo>
                <a:lnTo>
                  <a:pt x="2630924" y="641466"/>
                </a:lnTo>
                <a:lnTo>
                  <a:pt x="2633877" y="629114"/>
                </a:lnTo>
                <a:lnTo>
                  <a:pt x="2621525" y="626160"/>
                </a:lnTo>
                <a:close/>
              </a:path>
              <a:path w="3110865" h="769620">
                <a:moveTo>
                  <a:pt x="2646229" y="632068"/>
                </a:moveTo>
                <a:lnTo>
                  <a:pt x="2643276" y="644419"/>
                </a:lnTo>
                <a:lnTo>
                  <a:pt x="2655628" y="647373"/>
                </a:lnTo>
                <a:lnTo>
                  <a:pt x="2658581" y="635021"/>
                </a:lnTo>
                <a:lnTo>
                  <a:pt x="2646229" y="632068"/>
                </a:lnTo>
                <a:close/>
              </a:path>
              <a:path w="3110865" h="769620">
                <a:moveTo>
                  <a:pt x="2670933" y="637975"/>
                </a:moveTo>
                <a:lnTo>
                  <a:pt x="2667980" y="650326"/>
                </a:lnTo>
                <a:lnTo>
                  <a:pt x="2680331" y="653280"/>
                </a:lnTo>
                <a:lnTo>
                  <a:pt x="2683285" y="640928"/>
                </a:lnTo>
                <a:lnTo>
                  <a:pt x="2670933" y="637975"/>
                </a:lnTo>
                <a:close/>
              </a:path>
              <a:path w="3110865" h="769620">
                <a:moveTo>
                  <a:pt x="2695637" y="643882"/>
                </a:moveTo>
                <a:lnTo>
                  <a:pt x="2692683" y="656234"/>
                </a:lnTo>
                <a:lnTo>
                  <a:pt x="2705035" y="659187"/>
                </a:lnTo>
                <a:lnTo>
                  <a:pt x="2707989" y="646836"/>
                </a:lnTo>
                <a:lnTo>
                  <a:pt x="2695637" y="643882"/>
                </a:lnTo>
                <a:close/>
              </a:path>
              <a:path w="3110865" h="769620">
                <a:moveTo>
                  <a:pt x="2720341" y="649789"/>
                </a:moveTo>
                <a:lnTo>
                  <a:pt x="2717387" y="662141"/>
                </a:lnTo>
                <a:lnTo>
                  <a:pt x="2729739" y="665094"/>
                </a:lnTo>
                <a:lnTo>
                  <a:pt x="2732693" y="652743"/>
                </a:lnTo>
                <a:lnTo>
                  <a:pt x="2720341" y="649789"/>
                </a:lnTo>
                <a:close/>
              </a:path>
              <a:path w="3110865" h="769620">
                <a:moveTo>
                  <a:pt x="2745045" y="655696"/>
                </a:moveTo>
                <a:lnTo>
                  <a:pt x="2742091" y="668048"/>
                </a:lnTo>
                <a:lnTo>
                  <a:pt x="2754443" y="671002"/>
                </a:lnTo>
                <a:lnTo>
                  <a:pt x="2757396" y="658650"/>
                </a:lnTo>
                <a:lnTo>
                  <a:pt x="2745045" y="655696"/>
                </a:lnTo>
                <a:close/>
              </a:path>
              <a:path w="3110865" h="769620">
                <a:moveTo>
                  <a:pt x="2769748" y="661604"/>
                </a:moveTo>
                <a:lnTo>
                  <a:pt x="2766795" y="673955"/>
                </a:lnTo>
                <a:lnTo>
                  <a:pt x="2779147" y="676909"/>
                </a:lnTo>
                <a:lnTo>
                  <a:pt x="2782100" y="664557"/>
                </a:lnTo>
                <a:lnTo>
                  <a:pt x="2769748" y="661604"/>
                </a:lnTo>
                <a:close/>
              </a:path>
              <a:path w="3110865" h="769620">
                <a:moveTo>
                  <a:pt x="2794452" y="667511"/>
                </a:moveTo>
                <a:lnTo>
                  <a:pt x="2791498" y="679863"/>
                </a:lnTo>
                <a:lnTo>
                  <a:pt x="2803850" y="682816"/>
                </a:lnTo>
                <a:lnTo>
                  <a:pt x="2806804" y="670464"/>
                </a:lnTo>
                <a:lnTo>
                  <a:pt x="2794452" y="667511"/>
                </a:lnTo>
                <a:close/>
              </a:path>
              <a:path w="3110865" h="769620">
                <a:moveTo>
                  <a:pt x="2819156" y="673418"/>
                </a:moveTo>
                <a:lnTo>
                  <a:pt x="2816202" y="685770"/>
                </a:lnTo>
                <a:lnTo>
                  <a:pt x="2828554" y="688723"/>
                </a:lnTo>
                <a:lnTo>
                  <a:pt x="2831508" y="676372"/>
                </a:lnTo>
                <a:lnTo>
                  <a:pt x="2819156" y="673418"/>
                </a:lnTo>
                <a:close/>
              </a:path>
              <a:path w="3110865" h="769620">
                <a:moveTo>
                  <a:pt x="2843860" y="679325"/>
                </a:moveTo>
                <a:lnTo>
                  <a:pt x="2840906" y="691677"/>
                </a:lnTo>
                <a:lnTo>
                  <a:pt x="2853258" y="694630"/>
                </a:lnTo>
                <a:lnTo>
                  <a:pt x="2856210" y="682279"/>
                </a:lnTo>
                <a:lnTo>
                  <a:pt x="2843860" y="679325"/>
                </a:lnTo>
                <a:close/>
              </a:path>
              <a:path w="3110865" h="769620">
                <a:moveTo>
                  <a:pt x="2868562" y="685232"/>
                </a:moveTo>
                <a:lnTo>
                  <a:pt x="2865610" y="697584"/>
                </a:lnTo>
                <a:lnTo>
                  <a:pt x="2877962" y="700538"/>
                </a:lnTo>
                <a:lnTo>
                  <a:pt x="2880914" y="688186"/>
                </a:lnTo>
                <a:lnTo>
                  <a:pt x="2868562" y="685232"/>
                </a:lnTo>
                <a:close/>
              </a:path>
              <a:path w="3110865" h="769620">
                <a:moveTo>
                  <a:pt x="2893267" y="691139"/>
                </a:moveTo>
                <a:lnTo>
                  <a:pt x="2890314" y="703491"/>
                </a:lnTo>
                <a:lnTo>
                  <a:pt x="2902665" y="706445"/>
                </a:lnTo>
                <a:lnTo>
                  <a:pt x="2905619" y="694093"/>
                </a:lnTo>
                <a:lnTo>
                  <a:pt x="2893267" y="691139"/>
                </a:lnTo>
                <a:close/>
              </a:path>
              <a:path w="3110865" h="769620">
                <a:moveTo>
                  <a:pt x="2917971" y="697047"/>
                </a:moveTo>
                <a:lnTo>
                  <a:pt x="2915017" y="709398"/>
                </a:lnTo>
                <a:lnTo>
                  <a:pt x="2927369" y="712352"/>
                </a:lnTo>
                <a:lnTo>
                  <a:pt x="2930323" y="700000"/>
                </a:lnTo>
                <a:lnTo>
                  <a:pt x="2917971" y="697047"/>
                </a:lnTo>
                <a:close/>
              </a:path>
              <a:path w="3110865" h="769620">
                <a:moveTo>
                  <a:pt x="2942675" y="702954"/>
                </a:moveTo>
                <a:lnTo>
                  <a:pt x="2939721" y="715306"/>
                </a:lnTo>
                <a:lnTo>
                  <a:pt x="2952073" y="718259"/>
                </a:lnTo>
                <a:lnTo>
                  <a:pt x="2955025" y="705907"/>
                </a:lnTo>
                <a:lnTo>
                  <a:pt x="2942675" y="702954"/>
                </a:lnTo>
                <a:close/>
              </a:path>
              <a:path w="3110865" h="769620">
                <a:moveTo>
                  <a:pt x="2967377" y="708861"/>
                </a:moveTo>
                <a:lnTo>
                  <a:pt x="2964425" y="721213"/>
                </a:lnTo>
                <a:lnTo>
                  <a:pt x="2976777" y="724166"/>
                </a:lnTo>
                <a:lnTo>
                  <a:pt x="2979729" y="711815"/>
                </a:lnTo>
                <a:lnTo>
                  <a:pt x="2967377" y="708861"/>
                </a:lnTo>
                <a:close/>
              </a:path>
              <a:path w="3110865" h="769620">
                <a:moveTo>
                  <a:pt x="2992081" y="714768"/>
                </a:moveTo>
                <a:lnTo>
                  <a:pt x="2989129" y="727120"/>
                </a:lnTo>
                <a:lnTo>
                  <a:pt x="3001479" y="730074"/>
                </a:lnTo>
                <a:lnTo>
                  <a:pt x="3004433" y="717722"/>
                </a:lnTo>
                <a:lnTo>
                  <a:pt x="2992081" y="714768"/>
                </a:lnTo>
                <a:close/>
              </a:path>
              <a:path w="3110865" h="769620">
                <a:moveTo>
                  <a:pt x="3045609" y="694923"/>
                </a:moveTo>
                <a:lnTo>
                  <a:pt x="3027889" y="769034"/>
                </a:lnTo>
                <a:lnTo>
                  <a:pt x="3110859" y="749700"/>
                </a:lnTo>
                <a:lnTo>
                  <a:pt x="3100627" y="741110"/>
                </a:lnTo>
                <a:lnTo>
                  <a:pt x="3047632" y="741110"/>
                </a:lnTo>
                <a:lnTo>
                  <a:pt x="3038535" y="738934"/>
                </a:lnTo>
                <a:lnTo>
                  <a:pt x="3041489" y="726583"/>
                </a:lnTo>
                <a:lnTo>
                  <a:pt x="3083322" y="726583"/>
                </a:lnTo>
                <a:lnTo>
                  <a:pt x="3045609" y="694923"/>
                </a:lnTo>
                <a:close/>
              </a:path>
              <a:path w="3110865" h="769620">
                <a:moveTo>
                  <a:pt x="3041489" y="726583"/>
                </a:moveTo>
                <a:lnTo>
                  <a:pt x="3038535" y="738934"/>
                </a:lnTo>
                <a:lnTo>
                  <a:pt x="3047632" y="741110"/>
                </a:lnTo>
                <a:lnTo>
                  <a:pt x="3050586" y="728758"/>
                </a:lnTo>
                <a:lnTo>
                  <a:pt x="3041489" y="726583"/>
                </a:lnTo>
                <a:close/>
              </a:path>
              <a:path w="3110865" h="769620">
                <a:moveTo>
                  <a:pt x="3083322" y="726583"/>
                </a:moveTo>
                <a:lnTo>
                  <a:pt x="3041489" y="726583"/>
                </a:lnTo>
                <a:lnTo>
                  <a:pt x="3050586" y="728758"/>
                </a:lnTo>
                <a:lnTo>
                  <a:pt x="3047632" y="741110"/>
                </a:lnTo>
                <a:lnTo>
                  <a:pt x="3100627" y="741110"/>
                </a:lnTo>
                <a:lnTo>
                  <a:pt x="3083322" y="726583"/>
                </a:lnTo>
                <a:close/>
              </a:path>
              <a:path w="3110865" h="769620">
                <a:moveTo>
                  <a:pt x="3016785" y="720675"/>
                </a:moveTo>
                <a:lnTo>
                  <a:pt x="3013831" y="733027"/>
                </a:lnTo>
                <a:lnTo>
                  <a:pt x="3026183" y="735981"/>
                </a:lnTo>
                <a:lnTo>
                  <a:pt x="3029137" y="723629"/>
                </a:lnTo>
                <a:lnTo>
                  <a:pt x="3016785" y="720675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4729" y="6508184"/>
            <a:ext cx="8585835" cy="340995"/>
          </a:xfrm>
          <a:custGeom>
            <a:avLst/>
            <a:gdLst/>
            <a:ahLst/>
            <a:cxnLst/>
            <a:rect l="l" t="t" r="r" b="b"/>
            <a:pathLst>
              <a:path w="8585835" h="340995">
                <a:moveTo>
                  <a:pt x="0" y="340671"/>
                </a:moveTo>
                <a:lnTo>
                  <a:pt x="8585224" y="340671"/>
                </a:lnTo>
                <a:lnTo>
                  <a:pt x="8585224" y="0"/>
                </a:lnTo>
                <a:lnTo>
                  <a:pt x="0" y="0"/>
                </a:lnTo>
                <a:lnTo>
                  <a:pt x="0" y="340671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4942" y="6596065"/>
            <a:ext cx="764476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Libing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Wu,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Cong Quan, Chenliang Li, Donghong Ji. PARL: Let Strangers Speak Out What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You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Like,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CIKM</a:t>
            </a:r>
            <a:r>
              <a:rPr sz="1200" spc="15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864108"/>
            <a:ext cx="11294110" cy="1816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8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An auxiliary review: written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by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other user with similar rating score as given by the  target</a:t>
            </a:r>
            <a:r>
              <a:rPr sz="2600" spc="-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user.</a:t>
            </a:r>
            <a:endParaRPr sz="26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1985"/>
              </a:spcBef>
              <a:buClr>
                <a:srgbClr val="0B1B4A"/>
              </a:buClr>
              <a:buFont typeface="Arial"/>
              <a:buChar char="✓"/>
              <a:tabLst>
                <a:tab pos="812800" algn="l"/>
              </a:tabLst>
            </a:pP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Similar rating </a:t>
            </a:r>
            <a:r>
              <a:rPr sz="2200" dirty="0">
                <a:solidFill>
                  <a:srgbClr val="002060"/>
                </a:solidFill>
                <a:latin typeface="Times New Roman"/>
                <a:cs typeface="Times New Roman"/>
              </a:rPr>
              <a:t>= </a:t>
            </a: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[rating, rating </a:t>
            </a:r>
            <a:r>
              <a:rPr sz="2200" dirty="0">
                <a:solidFill>
                  <a:srgbClr val="002060"/>
                </a:solidFill>
                <a:latin typeface="Times New Roman"/>
                <a:cs typeface="Times New Roman"/>
              </a:rPr>
              <a:t>+ 1, </a:t>
            </a:r>
            <a:r>
              <a:rPr sz="2200" spc="-5" dirty="0">
                <a:solidFill>
                  <a:srgbClr val="002060"/>
                </a:solidFill>
                <a:latin typeface="Times New Roman"/>
                <a:cs typeface="Times New Roman"/>
              </a:rPr>
              <a:t>rating </a:t>
            </a:r>
            <a:r>
              <a:rPr sz="2200" dirty="0">
                <a:solidFill>
                  <a:srgbClr val="002060"/>
                </a:solidFill>
                <a:latin typeface="Times New Roman"/>
                <a:cs typeface="Times New Roman"/>
              </a:rPr>
              <a:t>-</a:t>
            </a:r>
            <a:r>
              <a:rPr sz="2200" spc="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2060"/>
                </a:solidFill>
                <a:latin typeface="Times New Roman"/>
                <a:cs typeface="Times New Roman"/>
              </a:rPr>
              <a:t>1]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4604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Exploiting Auxiliary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Review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0984" y="6340278"/>
            <a:ext cx="8585835" cy="340995"/>
          </a:xfrm>
          <a:custGeom>
            <a:avLst/>
            <a:gdLst/>
            <a:ahLst/>
            <a:cxnLst/>
            <a:rect l="l" t="t" r="r" b="b"/>
            <a:pathLst>
              <a:path w="8585835" h="340995">
                <a:moveTo>
                  <a:pt x="0" y="340671"/>
                </a:moveTo>
                <a:lnTo>
                  <a:pt x="8585224" y="340671"/>
                </a:lnTo>
                <a:lnTo>
                  <a:pt x="8585224" y="0"/>
                </a:lnTo>
                <a:lnTo>
                  <a:pt x="0" y="0"/>
                </a:lnTo>
                <a:lnTo>
                  <a:pt x="0" y="340671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9724" y="6431968"/>
            <a:ext cx="764476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Libing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Wu,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Cong Quan, Chenliang Li, Donghong Ji. PARL: Let Strangers Speak Out What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You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Like,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CIKM</a:t>
            </a:r>
            <a:r>
              <a:rPr sz="1200" spc="15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2018.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D21C1D-F4B0-478B-9834-9DC063622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0200"/>
            <a:ext cx="5798208" cy="455820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7994" y="83819"/>
            <a:ext cx="86450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spc="-5">
                <a:solidFill>
                  <a:srgbClr val="FFFFFF"/>
                </a:solidFill>
                <a:cs typeface="Calibri"/>
              </a:rPr>
              <a:t>Exploiting Auxiliary</a:t>
            </a:r>
            <a:r>
              <a:rPr lang="en-US" altLang="zh-CN" sz="3200" spc="-10">
                <a:solidFill>
                  <a:srgbClr val="FFFFFF"/>
                </a:solidFill>
                <a:cs typeface="Calibri"/>
              </a:rPr>
              <a:t> </a:t>
            </a:r>
            <a:r>
              <a:rPr lang="en-US" altLang="zh-CN" sz="3200" spc="-5">
                <a:solidFill>
                  <a:srgbClr val="FFFFFF"/>
                </a:solidFill>
                <a:cs typeface="Calibri"/>
              </a:rPr>
              <a:t>Review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8380" y="6338978"/>
            <a:ext cx="10640695" cy="429259"/>
          </a:xfrm>
          <a:custGeom>
            <a:avLst/>
            <a:gdLst/>
            <a:ahLst/>
            <a:cxnLst/>
            <a:rect l="l" t="t" r="r" b="b"/>
            <a:pathLst>
              <a:path w="10640695" h="429259">
                <a:moveTo>
                  <a:pt x="0" y="428797"/>
                </a:moveTo>
                <a:lnTo>
                  <a:pt x="10640301" y="428797"/>
                </a:lnTo>
                <a:lnTo>
                  <a:pt x="10640301" y="0"/>
                </a:lnTo>
                <a:lnTo>
                  <a:pt x="0" y="0"/>
                </a:lnTo>
                <a:lnTo>
                  <a:pt x="0" y="428797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3288" y="1731804"/>
            <a:ext cx="9265424" cy="4479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7120" y="6428920"/>
            <a:ext cx="1009269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Chenliang Li, Xichuan Niu, </a:t>
            </a:r>
            <a:r>
              <a:rPr sz="1200" spc="-10" dirty="0">
                <a:solidFill>
                  <a:srgbClr val="002060"/>
                </a:solidFill>
                <a:latin typeface="Calibri"/>
                <a:cs typeface="Calibri"/>
              </a:rPr>
              <a:t>Xiangyang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Luo, Zhenzhong Chen, Cong Quan.A Review-Driven Neural Model for Sequential Recommendation, Proceedings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002060"/>
                </a:solidFill>
                <a:latin typeface="Calibri"/>
                <a:cs typeface="Calibri"/>
              </a:rPr>
              <a:t>IJCAI</a:t>
            </a:r>
            <a:r>
              <a:rPr sz="1200" spc="22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2060"/>
                </a:solidFill>
                <a:latin typeface="Calibri"/>
                <a:cs typeface="Calibri"/>
              </a:rPr>
              <a:t>2019.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53F7AE2-AC54-4544-8CAD-122BE7265522}"/>
              </a:ext>
            </a:extLst>
          </p:cNvPr>
          <p:cNvSpPr txBox="1"/>
          <p:nvPr/>
        </p:nvSpPr>
        <p:spPr>
          <a:xfrm>
            <a:off x="147541" y="974222"/>
            <a:ext cx="11294110" cy="46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8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lang="en-US" altLang="zh-CN" sz="2200">
                <a:latin typeface="Times New Roman"/>
                <a:cs typeface="Times New Roman"/>
              </a:rPr>
              <a:t>user</a:t>
            </a:r>
            <a:r>
              <a:rPr lang="en-AU" altLang="zh-CN" sz="2200">
                <a:latin typeface="Times New Roman"/>
                <a:cs typeface="Times New Roman"/>
              </a:rPr>
              <a:t>’s </a:t>
            </a:r>
            <a:r>
              <a:rPr lang="en-US" altLang="zh-CN" sz="2200">
                <a:latin typeface="Times New Roman"/>
                <a:cs typeface="Times New Roman"/>
              </a:rPr>
              <a:t>preference is dynamic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994" y="83819"/>
            <a:ext cx="50636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spc="-5">
                <a:solidFill>
                  <a:srgbClr val="FFFFFF"/>
                </a:solidFill>
                <a:cs typeface="Calibri"/>
              </a:rPr>
              <a:t>Exploiting Auxiliary</a:t>
            </a:r>
            <a:r>
              <a:rPr lang="en-US" altLang="zh-CN" sz="3200" spc="-10">
                <a:solidFill>
                  <a:srgbClr val="FFFFFF"/>
                </a:solidFill>
                <a:cs typeface="Calibri"/>
              </a:rPr>
              <a:t> </a:t>
            </a:r>
            <a:r>
              <a:rPr lang="en-US" altLang="zh-CN" sz="3200" spc="-5">
                <a:solidFill>
                  <a:srgbClr val="FFFFFF"/>
                </a:solidFill>
                <a:cs typeface="Calibri"/>
              </a:rPr>
              <a:t>Review</a:t>
            </a:r>
            <a:endParaRPr lang="en-US" altLang="zh-CN" sz="3200"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8202" y="6463275"/>
            <a:ext cx="243204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128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302" y="6122570"/>
            <a:ext cx="11836400" cy="617855"/>
          </a:xfrm>
          <a:custGeom>
            <a:avLst/>
            <a:gdLst/>
            <a:ahLst/>
            <a:cxnLst/>
            <a:rect l="l" t="t" r="r" b="b"/>
            <a:pathLst>
              <a:path w="11836400" h="617854">
                <a:moveTo>
                  <a:pt x="0" y="617732"/>
                </a:moveTo>
                <a:lnTo>
                  <a:pt x="11835969" y="617732"/>
                </a:lnTo>
                <a:lnTo>
                  <a:pt x="11835969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043" y="6107684"/>
            <a:ext cx="11695430" cy="265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r>
              <a:rPr lang="en-US" sz="1200">
                <a:solidFill>
                  <a:srgbClr val="002060"/>
                </a:solidFill>
                <a:cs typeface="Calibri"/>
              </a:rPr>
              <a:t>Zhaopeng Qiu</a:t>
            </a:r>
            <a:r>
              <a:rPr lang="en-US" sz="1200">
                <a:solidFill>
                  <a:srgbClr val="002060"/>
                </a:solidFill>
                <a:latin typeface="Calibri"/>
                <a:cs typeface="Calibri"/>
              </a:rPr>
              <a:t>. </a:t>
            </a:r>
            <a:r>
              <a:rPr lang="en-US" sz="1200" spc="-5">
                <a:solidFill>
                  <a:srgbClr val="002060"/>
                </a:solidFill>
                <a:cs typeface="Calibri"/>
              </a:rPr>
              <a:t>U-BERT: Pre-training User Representations for Improved Recommendation. AAAI2021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6211363-D095-449C-9153-49F0578A8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438400"/>
            <a:ext cx="7630966" cy="3535701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C2791EA8-96C8-4995-AB3B-BDB46AD3C263}"/>
              </a:ext>
            </a:extLst>
          </p:cNvPr>
          <p:cNvSpPr txBox="1"/>
          <p:nvPr/>
        </p:nvSpPr>
        <p:spPr>
          <a:xfrm>
            <a:off x="153784" y="1065276"/>
            <a:ext cx="11695430" cy="9643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71475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Challenges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95"/>
              </a:spcBef>
              <a:tabLst>
                <a:tab pos="815340" algn="l"/>
              </a:tabLst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	</a:t>
            </a:r>
            <a:r>
              <a:rPr lang="en-AU" sz="2000" spc="-5">
                <a:solidFill>
                  <a:srgbClr val="002060"/>
                </a:solidFill>
                <a:latin typeface="Times New Roman"/>
                <a:cs typeface="Times New Roman"/>
              </a:rPr>
              <a:t>In less popular domains, reviews will be insufficient to obtain a comprehensive user representation</a:t>
            </a:r>
            <a:endParaRPr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8230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994" y="83819"/>
            <a:ext cx="50636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spc="-5">
                <a:solidFill>
                  <a:srgbClr val="FFFFFF"/>
                </a:solidFill>
                <a:cs typeface="Calibri"/>
              </a:rPr>
              <a:t>Exploiting Auxiliary</a:t>
            </a:r>
            <a:r>
              <a:rPr lang="en-US" altLang="zh-CN" sz="3200" spc="-10">
                <a:solidFill>
                  <a:srgbClr val="FFFFFF"/>
                </a:solidFill>
                <a:cs typeface="Calibri"/>
              </a:rPr>
              <a:t> </a:t>
            </a:r>
            <a:r>
              <a:rPr lang="en-US" altLang="zh-CN" sz="3200" spc="-5">
                <a:solidFill>
                  <a:srgbClr val="FFFFFF"/>
                </a:solidFill>
                <a:cs typeface="Calibri"/>
              </a:rPr>
              <a:t>Review</a:t>
            </a:r>
            <a:endParaRPr lang="en-US" altLang="zh-CN" sz="3200"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8202" y="6463275"/>
            <a:ext cx="243204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128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302" y="6122570"/>
            <a:ext cx="11836400" cy="617855"/>
          </a:xfrm>
          <a:custGeom>
            <a:avLst/>
            <a:gdLst/>
            <a:ahLst/>
            <a:cxnLst/>
            <a:rect l="l" t="t" r="r" b="b"/>
            <a:pathLst>
              <a:path w="11836400" h="617854">
                <a:moveTo>
                  <a:pt x="0" y="617732"/>
                </a:moveTo>
                <a:lnTo>
                  <a:pt x="11835969" y="617732"/>
                </a:lnTo>
                <a:lnTo>
                  <a:pt x="11835969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043" y="6107684"/>
            <a:ext cx="11695430" cy="265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r>
              <a:rPr lang="en-US" sz="1200">
                <a:solidFill>
                  <a:srgbClr val="002060"/>
                </a:solidFill>
                <a:cs typeface="Calibri"/>
              </a:rPr>
              <a:t>Zhaopeng Qiu</a:t>
            </a:r>
            <a:r>
              <a:rPr lang="en-US" sz="1200">
                <a:solidFill>
                  <a:srgbClr val="002060"/>
                </a:solidFill>
                <a:latin typeface="Calibri"/>
                <a:cs typeface="Calibri"/>
              </a:rPr>
              <a:t>. </a:t>
            </a:r>
            <a:r>
              <a:rPr lang="en-US" sz="1200" spc="-5">
                <a:solidFill>
                  <a:srgbClr val="002060"/>
                </a:solidFill>
                <a:cs typeface="Calibri"/>
              </a:rPr>
              <a:t>U-BERT: Pre-training User Representations for Improved Recommendation. AAAI2021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C26E81-2FD9-4BA5-8FF7-8B57462E3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17885"/>
            <a:ext cx="6400800" cy="4708460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726E7AE8-4CF5-415F-9A2B-9560319543D8}"/>
              </a:ext>
            </a:extLst>
          </p:cNvPr>
          <p:cNvSpPr txBox="1"/>
          <p:nvPr/>
        </p:nvSpPr>
        <p:spPr>
          <a:xfrm>
            <a:off x="153784" y="1065276"/>
            <a:ext cx="11695430" cy="20672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71475" algn="l"/>
              </a:tabLst>
            </a:pPr>
            <a:r>
              <a:rPr lang="en-US" sz="2600" spc="-5">
                <a:solidFill>
                  <a:srgbClr val="002060"/>
                </a:solidFill>
                <a:latin typeface="Times New Roman"/>
                <a:cs typeface="Times New Roman"/>
              </a:rPr>
              <a:t>The pre-training stage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95"/>
              </a:spcBef>
              <a:tabLst>
                <a:tab pos="815340" algn="l"/>
              </a:tabLst>
            </a:pPr>
            <a:r>
              <a:rPr lang="en-AU" sz="2000" spc="-5">
                <a:solidFill>
                  <a:srgbClr val="002060"/>
                </a:solidFill>
                <a:latin typeface="Times New Roman"/>
                <a:cs typeface="Times New Roman"/>
              </a:rPr>
              <a:t>    predict rating</a:t>
            </a:r>
          </a:p>
          <a:p>
            <a:pPr marL="469900">
              <a:lnSpc>
                <a:spcPct val="100000"/>
              </a:lnSpc>
              <a:spcBef>
                <a:spcPts val="1895"/>
              </a:spcBef>
              <a:tabLst>
                <a:tab pos="815340" algn="l"/>
              </a:tabLst>
            </a:pPr>
            <a:r>
              <a:rPr lang="en-AU" sz="2000" spc="-5">
                <a:solidFill>
                  <a:srgbClr val="002060"/>
                </a:solidFill>
                <a:latin typeface="Times New Roman"/>
                <a:cs typeface="Times New Roman"/>
              </a:rPr>
              <a:t>    predice opinion word </a:t>
            </a:r>
            <a:r>
              <a:rPr lang="zh-CN" altLang="en-US" sz="2000" spc="-5">
                <a:solidFill>
                  <a:srgbClr val="002060"/>
                </a:solidFill>
                <a:latin typeface="Times New Roman"/>
                <a:cs typeface="Times New Roman"/>
              </a:rPr>
              <a:t>（</a:t>
            </a:r>
            <a:r>
              <a:rPr lang="en-AU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50% mask</a:t>
            </a:r>
            <a:r>
              <a:rPr lang="zh-CN" altLang="en-US" sz="2000" spc="-5">
                <a:solidFill>
                  <a:srgbClr val="002060"/>
                </a:solidFill>
                <a:latin typeface="Times New Roman"/>
                <a:cs typeface="Times New Roman"/>
              </a:rPr>
              <a:t>）</a:t>
            </a:r>
            <a:endParaRPr lang="en-AU" sz="2000" spc="-5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95"/>
              </a:spcBef>
              <a:tabLst>
                <a:tab pos="815340" algn="l"/>
              </a:tabLst>
            </a:pPr>
            <a:endParaRPr lang="en-AU" altLang="zh-CN" sz="2000" spc="-5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915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994" y="83819"/>
            <a:ext cx="50636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spc="-5">
                <a:solidFill>
                  <a:srgbClr val="FFFFFF"/>
                </a:solidFill>
                <a:cs typeface="Calibri"/>
              </a:rPr>
              <a:t>Exploiting Auxiliary</a:t>
            </a:r>
            <a:r>
              <a:rPr lang="en-US" altLang="zh-CN" sz="3200" spc="-10">
                <a:solidFill>
                  <a:srgbClr val="FFFFFF"/>
                </a:solidFill>
                <a:cs typeface="Calibri"/>
              </a:rPr>
              <a:t> </a:t>
            </a:r>
            <a:r>
              <a:rPr lang="en-US" altLang="zh-CN" sz="3200" spc="-5">
                <a:solidFill>
                  <a:srgbClr val="FFFFFF"/>
                </a:solidFill>
                <a:cs typeface="Calibri"/>
              </a:rPr>
              <a:t>Review</a:t>
            </a:r>
            <a:endParaRPr lang="en-US" altLang="zh-CN" sz="3200"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8202" y="6463275"/>
            <a:ext cx="243204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128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302" y="6122570"/>
            <a:ext cx="11836400" cy="617855"/>
          </a:xfrm>
          <a:custGeom>
            <a:avLst/>
            <a:gdLst/>
            <a:ahLst/>
            <a:cxnLst/>
            <a:rect l="l" t="t" r="r" b="b"/>
            <a:pathLst>
              <a:path w="11836400" h="617854">
                <a:moveTo>
                  <a:pt x="0" y="617732"/>
                </a:moveTo>
                <a:lnTo>
                  <a:pt x="11835969" y="617732"/>
                </a:lnTo>
                <a:lnTo>
                  <a:pt x="11835969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043" y="6107684"/>
            <a:ext cx="11695430" cy="265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r>
              <a:rPr lang="en-US" sz="1200">
                <a:solidFill>
                  <a:srgbClr val="002060"/>
                </a:solidFill>
                <a:cs typeface="Calibri"/>
              </a:rPr>
              <a:t>Zhaopeng Qiu</a:t>
            </a:r>
            <a:r>
              <a:rPr lang="en-US" sz="1200">
                <a:solidFill>
                  <a:srgbClr val="002060"/>
                </a:solidFill>
                <a:latin typeface="Calibri"/>
                <a:cs typeface="Calibri"/>
              </a:rPr>
              <a:t>. </a:t>
            </a:r>
            <a:r>
              <a:rPr lang="en-US" sz="1200" spc="-5">
                <a:solidFill>
                  <a:srgbClr val="002060"/>
                </a:solidFill>
                <a:cs typeface="Calibri"/>
              </a:rPr>
              <a:t>U-BERT: Pre-training User Representations for Improved Recommendation. AAAI2021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64BEA3-6335-4A36-83D9-B37C4DA4B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00773"/>
            <a:ext cx="5662506" cy="5007801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0BE7FBBF-26B9-4943-A26B-32C36B62AEF5}"/>
              </a:ext>
            </a:extLst>
          </p:cNvPr>
          <p:cNvSpPr txBox="1"/>
          <p:nvPr/>
        </p:nvSpPr>
        <p:spPr>
          <a:xfrm>
            <a:off x="153784" y="1065276"/>
            <a:ext cx="11695430" cy="9643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71475" algn="l"/>
              </a:tabLst>
            </a:pPr>
            <a:r>
              <a:rPr lang="en-US" sz="2600" spc="-5">
                <a:solidFill>
                  <a:srgbClr val="002060"/>
                </a:solidFill>
                <a:latin typeface="Times New Roman"/>
                <a:cs typeface="Times New Roman"/>
              </a:rPr>
              <a:t>The rating prediction stage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95"/>
              </a:spcBef>
              <a:tabLst>
                <a:tab pos="815340" algn="l"/>
              </a:tabLst>
            </a:pPr>
            <a:r>
              <a:rPr lang="en-AU" sz="2000" spc="-5">
                <a:solidFill>
                  <a:srgbClr val="002060"/>
                </a:solidFill>
                <a:latin typeface="Times New Roman"/>
                <a:cs typeface="Times New Roman"/>
              </a:rPr>
              <a:t>    </a:t>
            </a:r>
            <a:endParaRPr sz="2000" spc="-5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9779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994" y="83819"/>
            <a:ext cx="50636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spc="-5">
                <a:solidFill>
                  <a:srgbClr val="FFFFFF"/>
                </a:solidFill>
                <a:cs typeface="Calibri"/>
              </a:rPr>
              <a:t>Exploiting Auxiliary</a:t>
            </a:r>
            <a:r>
              <a:rPr lang="en-US" altLang="zh-CN" sz="3200" spc="-10">
                <a:solidFill>
                  <a:srgbClr val="FFFFFF"/>
                </a:solidFill>
                <a:cs typeface="Calibri"/>
              </a:rPr>
              <a:t> </a:t>
            </a:r>
            <a:r>
              <a:rPr lang="en-US" altLang="zh-CN" sz="3200" spc="-5">
                <a:solidFill>
                  <a:srgbClr val="FFFFFF"/>
                </a:solidFill>
                <a:cs typeface="Calibri"/>
              </a:rPr>
              <a:t>Review</a:t>
            </a:r>
            <a:endParaRPr lang="en-US" altLang="zh-CN" sz="3200"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8202" y="6463275"/>
            <a:ext cx="243204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128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302" y="6122570"/>
            <a:ext cx="11836400" cy="617855"/>
          </a:xfrm>
          <a:custGeom>
            <a:avLst/>
            <a:gdLst/>
            <a:ahLst/>
            <a:cxnLst/>
            <a:rect l="l" t="t" r="r" b="b"/>
            <a:pathLst>
              <a:path w="11836400" h="617854">
                <a:moveTo>
                  <a:pt x="0" y="617732"/>
                </a:moveTo>
                <a:lnTo>
                  <a:pt x="11835969" y="617732"/>
                </a:lnTo>
                <a:lnTo>
                  <a:pt x="11835969" y="0"/>
                </a:lnTo>
                <a:lnTo>
                  <a:pt x="0" y="0"/>
                </a:lnTo>
                <a:lnTo>
                  <a:pt x="0" y="617732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043" y="6107684"/>
            <a:ext cx="11695430" cy="265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sz="1200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r>
              <a:rPr lang="en-US" sz="1200">
                <a:solidFill>
                  <a:srgbClr val="002060"/>
                </a:solidFill>
                <a:cs typeface="Calibri"/>
              </a:rPr>
              <a:t>Zhaopeng Qiu</a:t>
            </a:r>
            <a:r>
              <a:rPr lang="en-US" sz="1200">
                <a:solidFill>
                  <a:srgbClr val="002060"/>
                </a:solidFill>
                <a:latin typeface="Calibri"/>
                <a:cs typeface="Calibri"/>
              </a:rPr>
              <a:t>. </a:t>
            </a:r>
            <a:r>
              <a:rPr lang="en-US" sz="1200" spc="-5">
                <a:solidFill>
                  <a:srgbClr val="002060"/>
                </a:solidFill>
                <a:cs typeface="Calibri"/>
              </a:rPr>
              <a:t>U-BERT: Pre-training User Representations for Improved Recommendation. AAAI2021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0BE7FBBF-26B9-4943-A26B-32C36B62AEF5}"/>
              </a:ext>
            </a:extLst>
          </p:cNvPr>
          <p:cNvSpPr txBox="1"/>
          <p:nvPr/>
        </p:nvSpPr>
        <p:spPr>
          <a:xfrm>
            <a:off x="153784" y="1065276"/>
            <a:ext cx="1169543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71475" algn="l"/>
              </a:tabLst>
            </a:pPr>
            <a:r>
              <a:rPr lang="en-US" altLang="zh-CN" sz="2600" spc="-5">
                <a:solidFill>
                  <a:srgbClr val="002060"/>
                </a:solidFill>
                <a:latin typeface="Times New Roman"/>
                <a:cs typeface="Times New Roman"/>
              </a:rPr>
              <a:t>Case Study</a:t>
            </a:r>
            <a:r>
              <a:rPr lang="en-AU" sz="2000" spc="-5">
                <a:solidFill>
                  <a:srgbClr val="002060"/>
                </a:solidFill>
                <a:latin typeface="Times New Roman"/>
                <a:cs typeface="Times New Roman"/>
              </a:rPr>
              <a:t>    </a:t>
            </a:r>
            <a:endParaRPr sz="2000" spc="-5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F9E7C8C-A149-4659-9596-09E2F5258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574369"/>
            <a:ext cx="4750062" cy="44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03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26667"/>
            <a:ext cx="4100195" cy="42986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Lucida Sans"/>
              <a:buChar char="➢"/>
              <a:tabLst>
                <a:tab pos="355600" algn="l"/>
              </a:tabLst>
            </a:pPr>
            <a:r>
              <a:rPr sz="2400" spc="-5" dirty="0">
                <a:solidFill>
                  <a:srgbClr val="002060"/>
                </a:solidFill>
                <a:latin typeface="Calibri"/>
                <a:cs typeface="Calibri"/>
              </a:rPr>
              <a:t>Rating</a:t>
            </a:r>
            <a:r>
              <a:rPr sz="2400" spc="-7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Calibri"/>
                <a:cs typeface="Calibri"/>
              </a:rPr>
              <a:t>Prediction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30"/>
              </a:spcBef>
              <a:tabLst>
                <a:tab pos="812165" algn="l"/>
              </a:tabLst>
            </a:pPr>
            <a:r>
              <a:rPr sz="1900" spc="229" dirty="0">
                <a:solidFill>
                  <a:srgbClr val="0B1B4A"/>
                </a:solidFill>
                <a:latin typeface="Lucida Sans"/>
                <a:cs typeface="Lucida Sans"/>
              </a:rPr>
              <a:t>	</a:t>
            </a:r>
            <a:r>
              <a:rPr sz="1900" dirty="0">
                <a:solidFill>
                  <a:srgbClr val="002060"/>
                </a:solidFill>
                <a:latin typeface="Calibri"/>
                <a:cs typeface="Calibri"/>
              </a:rPr>
              <a:t>Mean </a:t>
            </a:r>
            <a:r>
              <a:rPr sz="1900" spc="-5" dirty="0">
                <a:solidFill>
                  <a:srgbClr val="002060"/>
                </a:solidFill>
                <a:latin typeface="Calibri"/>
                <a:cs typeface="Calibri"/>
              </a:rPr>
              <a:t>Squared Error</a:t>
            </a:r>
            <a:r>
              <a:rPr sz="1900" spc="-6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2060"/>
                </a:solidFill>
                <a:latin typeface="Calibri"/>
                <a:cs typeface="Calibri"/>
              </a:rPr>
              <a:t>(MSE)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812165" algn="l"/>
              </a:tabLst>
            </a:pPr>
            <a:r>
              <a:rPr sz="1900" spc="229" dirty="0">
                <a:solidFill>
                  <a:srgbClr val="0B1B4A"/>
                </a:solidFill>
                <a:latin typeface="Lucida Sans"/>
                <a:cs typeface="Lucida Sans"/>
              </a:rPr>
              <a:t>	</a:t>
            </a:r>
            <a:r>
              <a:rPr sz="1900" dirty="0">
                <a:solidFill>
                  <a:srgbClr val="002060"/>
                </a:solidFill>
                <a:latin typeface="Calibri"/>
                <a:cs typeface="Calibri"/>
              </a:rPr>
              <a:t>Mean </a:t>
            </a:r>
            <a:r>
              <a:rPr sz="1900" spc="-5" dirty="0">
                <a:solidFill>
                  <a:srgbClr val="002060"/>
                </a:solidFill>
                <a:latin typeface="Calibri"/>
                <a:cs typeface="Calibri"/>
              </a:rPr>
              <a:t>Absolute Error</a:t>
            </a:r>
            <a:r>
              <a:rPr sz="1900" spc="-7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2060"/>
                </a:solidFill>
                <a:latin typeface="Calibri"/>
                <a:cs typeface="Calibri"/>
              </a:rPr>
              <a:t>(MAE)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812165" algn="l"/>
              </a:tabLst>
            </a:pPr>
            <a:r>
              <a:rPr sz="1900" spc="229" dirty="0">
                <a:solidFill>
                  <a:srgbClr val="0B1B4A"/>
                </a:solidFill>
                <a:latin typeface="Lucida Sans"/>
                <a:cs typeface="Lucida Sans"/>
              </a:rPr>
              <a:t>	</a:t>
            </a:r>
            <a:r>
              <a:rPr sz="1900" spc="-5" dirty="0">
                <a:solidFill>
                  <a:srgbClr val="002060"/>
                </a:solidFill>
                <a:latin typeface="Calibri"/>
                <a:cs typeface="Calibri"/>
              </a:rPr>
              <a:t>Root </a:t>
            </a:r>
            <a:r>
              <a:rPr sz="1900" dirty="0">
                <a:solidFill>
                  <a:srgbClr val="002060"/>
                </a:solidFill>
                <a:latin typeface="Calibri"/>
                <a:cs typeface="Calibri"/>
              </a:rPr>
              <a:t>Mean </a:t>
            </a:r>
            <a:r>
              <a:rPr sz="1900" spc="-5" dirty="0">
                <a:solidFill>
                  <a:srgbClr val="002060"/>
                </a:solidFill>
                <a:latin typeface="Calibri"/>
                <a:cs typeface="Calibri"/>
              </a:rPr>
              <a:t>Squared Error</a:t>
            </a:r>
            <a:r>
              <a:rPr sz="1900" spc="-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2060"/>
                </a:solidFill>
                <a:latin typeface="Calibri"/>
                <a:cs typeface="Calibri"/>
              </a:rPr>
              <a:t>(RMSE)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B1B4A"/>
              </a:buClr>
              <a:buFont typeface="Arial"/>
              <a:buChar char="➢"/>
              <a:tabLst>
                <a:tab pos="355600" algn="l"/>
              </a:tabLst>
            </a:pPr>
            <a:r>
              <a:rPr sz="2200" dirty="0">
                <a:solidFill>
                  <a:srgbClr val="002060"/>
                </a:solidFill>
                <a:latin typeface="Calibri"/>
                <a:cs typeface="Calibri"/>
              </a:rPr>
              <a:t>TOP-N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450"/>
              </a:spcBef>
              <a:tabLst>
                <a:tab pos="812165" algn="l"/>
              </a:tabLst>
            </a:pPr>
            <a:r>
              <a:rPr sz="1900" spc="229" dirty="0">
                <a:solidFill>
                  <a:srgbClr val="0B1B4A"/>
                </a:solidFill>
                <a:latin typeface="Lucida Sans"/>
                <a:cs typeface="Lucida Sans"/>
              </a:rPr>
              <a:t>	</a:t>
            </a:r>
            <a:r>
              <a:rPr sz="1900" spc="-5" dirty="0">
                <a:solidFill>
                  <a:srgbClr val="002060"/>
                </a:solidFill>
                <a:latin typeface="Calibri"/>
                <a:cs typeface="Calibri"/>
              </a:rPr>
              <a:t>Precision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528" y="5418597"/>
            <a:ext cx="11582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900" spc="229" dirty="0">
                <a:solidFill>
                  <a:srgbClr val="0B1B4A"/>
                </a:solidFill>
                <a:latin typeface="Lucida Sans"/>
                <a:cs typeface="Lucida Sans"/>
              </a:rPr>
              <a:t>	</a:t>
            </a:r>
            <a:r>
              <a:rPr sz="1900" spc="-5" dirty="0">
                <a:solidFill>
                  <a:srgbClr val="002060"/>
                </a:solidFill>
                <a:latin typeface="Calibri"/>
                <a:cs typeface="Calibri"/>
              </a:rPr>
              <a:t>Recall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354965" algn="l"/>
              </a:tabLst>
            </a:pPr>
            <a:r>
              <a:rPr sz="1900" spc="229" dirty="0">
                <a:solidFill>
                  <a:srgbClr val="0B1B4A"/>
                </a:solidFill>
                <a:latin typeface="Lucida Sans"/>
                <a:cs typeface="Lucida Sans"/>
              </a:rPr>
              <a:t>	</a:t>
            </a:r>
            <a:r>
              <a:rPr sz="1900" spc="-5" dirty="0">
                <a:solidFill>
                  <a:srgbClr val="002060"/>
                </a:solidFill>
                <a:latin typeface="Calibri"/>
                <a:cs typeface="Calibri"/>
              </a:rPr>
              <a:t>NDCG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354965" algn="l"/>
              </a:tabLst>
            </a:pPr>
            <a:r>
              <a:rPr sz="1900" spc="229" dirty="0">
                <a:solidFill>
                  <a:srgbClr val="0B1B4A"/>
                </a:solidFill>
                <a:latin typeface="Lucida Sans"/>
                <a:cs typeface="Lucida Sans"/>
              </a:rPr>
              <a:t>	</a:t>
            </a:r>
            <a:r>
              <a:rPr sz="1900" dirty="0">
                <a:solidFill>
                  <a:srgbClr val="002060"/>
                </a:solidFill>
                <a:latin typeface="Calibri"/>
                <a:cs typeface="Calibri"/>
              </a:rPr>
              <a:t>Hit</a:t>
            </a:r>
            <a:r>
              <a:rPr sz="1900" spc="-10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2060"/>
                </a:solidFill>
                <a:latin typeface="Calibri"/>
                <a:cs typeface="Calibri"/>
              </a:rPr>
              <a:t>Rate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1631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mm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05502" y="6421628"/>
            <a:ext cx="268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0" dirty="0">
                <a:solidFill>
                  <a:srgbClr val="898989"/>
                </a:solidFill>
                <a:latin typeface="等线"/>
                <a:cs typeface="等线"/>
              </a:rPr>
              <a:t>145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6495" y="1976301"/>
            <a:ext cx="2365006" cy="5035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75190" y="3823398"/>
            <a:ext cx="2076610" cy="5370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8383" y="2950306"/>
            <a:ext cx="2064721" cy="5041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8831" y="1132332"/>
            <a:ext cx="11868150" cy="5167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2250">
              <a:lnSpc>
                <a:spcPct val="148600"/>
              </a:lnSpc>
              <a:spcBef>
                <a:spcPts val="100"/>
              </a:spcBef>
              <a:buAutoNum type="arabicPlain"/>
              <a:tabLst>
                <a:tab pos="250825" algn="l"/>
              </a:tabLst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ChongWang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David M. Blei. 2011.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Collaborative topic modeling for recommending scientific articles. In Proceedings of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the 17th ACM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SIGKDD International  Conference on Knowledge Discovery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DataMining,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San Diego,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CA. ACM,</a:t>
            </a:r>
            <a:r>
              <a:rPr sz="1400" spc="2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448–456.</a:t>
            </a:r>
            <a:endParaRPr sz="1400">
              <a:latin typeface="Calibri"/>
              <a:cs typeface="Calibri"/>
            </a:endParaRPr>
          </a:p>
          <a:p>
            <a:pPr marL="12700" marR="13970">
              <a:lnSpc>
                <a:spcPct val="148600"/>
              </a:lnSpc>
              <a:spcBef>
                <a:spcPts val="405"/>
              </a:spcBef>
              <a:buAutoNum type="arabicPlain"/>
              <a:tabLst>
                <a:tab pos="250825" algn="l"/>
              </a:tabLst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Yunzhi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Tan, Min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Zhang,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Yiqun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Liu,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Shaoping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Ma. 2016.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Rating-boosted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latent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topics: Understanding users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items with ratings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reviews. In Proceedings  of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the 25th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International Joint Conference on Artificial Intelligence, New York, NY. I3JCAI/AAAI Press,</a:t>
            </a:r>
            <a:r>
              <a:rPr sz="1400" spc="2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2640–2646</a:t>
            </a:r>
            <a:endParaRPr sz="1400">
              <a:latin typeface="Calibri"/>
              <a:cs typeface="Calibri"/>
            </a:endParaRPr>
          </a:p>
          <a:p>
            <a:pPr marL="12700" marR="956944">
              <a:lnSpc>
                <a:spcPct val="154300"/>
              </a:lnSpc>
              <a:spcBef>
                <a:spcPts val="210"/>
              </a:spcBef>
            </a:pPr>
            <a:r>
              <a:rPr lang="en-US" altLang="zh-CN" sz="1400" spc="-5">
                <a:solidFill>
                  <a:srgbClr val="002060"/>
                </a:solidFill>
                <a:latin typeface="Calibri"/>
                <a:cs typeface="Calibri"/>
              </a:rPr>
              <a:t>4</a:t>
            </a:r>
            <a:r>
              <a:rPr sz="1400">
                <a:solidFill>
                  <a:srgbClr val="002060"/>
                </a:solidFill>
                <a:latin typeface="Calibri"/>
                <a:cs typeface="Calibri"/>
              </a:rPr>
              <a:t>Hao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Wang,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Naiyan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Wang, 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Dit-Yan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Yeung. 2015.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Collaborative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deep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learning for recommender systems. In Proceedings of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the 21th ACM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SIGKDD  International Conference on Knowledge Discovery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Data Mining,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Sydney, NSW.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ACM,</a:t>
            </a:r>
            <a:r>
              <a:rPr sz="1400" spc="7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1235–1244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48600"/>
              </a:lnSpc>
              <a:spcBef>
                <a:spcPts val="305"/>
              </a:spcBef>
            </a:pPr>
            <a:r>
              <a:rPr sz="1400" spc="-5">
                <a:solidFill>
                  <a:srgbClr val="002060"/>
                </a:solidFill>
                <a:latin typeface="Calibri"/>
                <a:cs typeface="Calibri"/>
              </a:rPr>
              <a:t>5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Wei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Zhang, Quan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Yuan,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Jiawei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Han, 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Jianyong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Wang. 2016.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Collaborative multi-level embedding learning from reviews for rating prediction. In Proceedings of 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the 25th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International Joint Conference on Artificial Intelligence, New York, NY. IJCAI/AAAI Press,</a:t>
            </a:r>
            <a:r>
              <a:rPr sz="1400" spc="204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259–272.</a:t>
            </a:r>
            <a:endParaRPr sz="1400">
              <a:latin typeface="Calibri"/>
              <a:cs typeface="Calibri"/>
            </a:endParaRPr>
          </a:p>
          <a:p>
            <a:pPr marL="12700" marR="1052830">
              <a:lnSpc>
                <a:spcPct val="148600"/>
              </a:lnSpc>
              <a:spcBef>
                <a:spcPts val="400"/>
              </a:spcBef>
              <a:buAutoNum type="arabicPlain" startAt="6"/>
              <a:tabLst>
                <a:tab pos="251460" algn="l"/>
              </a:tabLst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Dong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Hyun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Kim,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Chanyoung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Park, Jinoh Oh, Sungyoung Lee,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Hwanjo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Yu. 2016.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Convolutional matrix factorization for document context-aware  recommendation. In Proceedings of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the 10th ACM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Conference on Recommender Systems, Boston,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MA. ACM,</a:t>
            </a:r>
            <a:r>
              <a:rPr sz="1400" spc="7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233–240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  <a:buAutoNum type="arabicPlain" startAt="6"/>
              <a:tabLst>
                <a:tab pos="251460" algn="l"/>
              </a:tabLst>
            </a:pP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Yi Tay, Anh Tuan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Luu,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Siu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Cheung Hui. 2018.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Multi-Pointer Co-Attention Networks for Recommendation. In KDD.</a:t>
            </a:r>
            <a:r>
              <a:rPr sz="1400" spc="8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2309–2318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  <a:buAutoNum type="arabicPlain" startAt="6"/>
              <a:tabLst>
                <a:tab pos="251460" algn="l"/>
              </a:tabLst>
            </a:pP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Jin Yao Chin,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Kaiqi Zhao, Shafiq Joty,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Gao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Cong.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2018.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ANR: Aspect-based Neural Recommender. In CIKM.</a:t>
            </a:r>
            <a:r>
              <a:rPr sz="1400" spc="7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147–156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  <a:buAutoNum type="arabicPlain" startAt="6"/>
              <a:tabLst>
                <a:tab pos="251460" algn="l"/>
              </a:tabLst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Yichao Lu,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Ruihai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Dong,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Barry Smyth.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2018.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Coevolutionary Recommendation Model: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Mutual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Learning between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Ratings 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Reviews. In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  <a:hlinkClick r:id="rId3"/>
              </a:rPr>
              <a:t>WWW.</a:t>
            </a:r>
            <a:r>
              <a:rPr sz="1400" spc="175" dirty="0">
                <a:solidFill>
                  <a:srgbClr val="002060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773–782.</a:t>
            </a:r>
            <a:endParaRPr sz="1400">
              <a:latin typeface="Calibri"/>
              <a:cs typeface="Calibri"/>
            </a:endParaRPr>
          </a:p>
          <a:p>
            <a:pPr marL="12700" marR="569595">
              <a:lnSpc>
                <a:spcPct val="154300"/>
              </a:lnSpc>
              <a:spcBef>
                <a:spcPts val="215"/>
              </a:spcBef>
              <a:buAutoNum type="arabicPlain" startAt="6"/>
              <a:tabLst>
                <a:tab pos="341630" algn="l"/>
              </a:tabLst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Yongfeng Zhang, Guokun Lai,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Min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Zhang,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Yi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Zhang,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Yiqun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Liu,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Shaoping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Ma. 2014.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Explicit Factor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Models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for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Explainable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Recommendation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based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on  Phrase-level Sentiment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Analysis.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In SIGIR.</a:t>
            </a:r>
            <a:r>
              <a:rPr sz="1400" spc="-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83–92.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74675"/>
            <a:ext cx="170433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200" b="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200" b="0" spc="-5" dirty="0">
                <a:solidFill>
                  <a:srgbClr val="FFFFFF"/>
                </a:solidFill>
                <a:latin typeface="Calibri"/>
                <a:cs typeface="Calibri"/>
              </a:rPr>
              <a:t>fere</a:t>
            </a:r>
            <a:r>
              <a:rPr sz="3200" b="0" spc="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200" b="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200" b="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65276"/>
            <a:ext cx="1182116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indent="-3606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7338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Matrix Factorization (MF)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is the most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popular</a:t>
            </a:r>
            <a:r>
              <a:rPr sz="2600" spc="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technique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95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lang="en-AU" altLang="zh-CN"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Basic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MF models: PMF [R. Salakhutdinov et al.NIPS’07], MF [Y. Koren et al.</a:t>
            </a:r>
            <a:r>
              <a:rPr sz="2000" spc="-2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Computer’09]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373380" indent="-360680">
              <a:lnSpc>
                <a:spcPct val="100000"/>
              </a:lnSpc>
              <a:spcBef>
                <a:spcPts val="5"/>
              </a:spcBef>
              <a:buClr>
                <a:srgbClr val="0B1B4A"/>
              </a:buClr>
              <a:buFont typeface="Arial"/>
              <a:buChar char="➢"/>
              <a:tabLst>
                <a:tab pos="37338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 interaction-based</a:t>
            </a:r>
            <a:r>
              <a:rPr sz="2600" spc="-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model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75"/>
              </a:spcBef>
            </a:pPr>
            <a:r>
              <a:rPr lang="en-AU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   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Using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restricted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Boltzman machine (RBM):  [R. Salakhutdinov et al. ICML’07,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K.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Georgiev et al.</a:t>
            </a:r>
            <a:r>
              <a:rPr sz="2000" spc="-21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ICML’13]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</a:pPr>
            <a:r>
              <a:rPr lang="en-AU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   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Neural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network-based Collaborative Filtering: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NCF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[X.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He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et al. WWW’17]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373380" indent="-360680">
              <a:lnSpc>
                <a:spcPct val="100000"/>
              </a:lnSpc>
              <a:buClr>
                <a:srgbClr val="0B1B4A"/>
              </a:buClr>
              <a:buFont typeface="Arial"/>
              <a:buChar char="➢"/>
              <a:tabLst>
                <a:tab pos="37338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Drawbacks: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70"/>
              </a:spcBef>
            </a:pPr>
            <a:r>
              <a:rPr lang="en-AU" altLang="zh-CN" sz="2000" spc="375">
                <a:solidFill>
                  <a:srgbClr val="0B1B4A"/>
                </a:solidFill>
                <a:latin typeface="Arial"/>
                <a:cs typeface="Arial"/>
              </a:rPr>
              <a:t>  </a:t>
            </a:r>
            <a:r>
              <a:rPr sz="2000">
                <a:solidFill>
                  <a:srgbClr val="002060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performance drops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significantly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when the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interaction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record is</a:t>
            </a:r>
            <a:r>
              <a:rPr sz="2000" spc="-2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sparse.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</a:pPr>
            <a:r>
              <a:rPr lang="en-AU" altLang="zh-CN" sz="2000" spc="375">
                <a:solidFill>
                  <a:srgbClr val="0B1B4A"/>
                </a:solidFill>
                <a:latin typeface="Arial"/>
                <a:cs typeface="Arial"/>
              </a:rPr>
              <a:t> 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Interaction-based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method cannot handle cold-start issue.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9330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Related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Work: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Interaction based Collaborative</a:t>
            </a:r>
            <a:r>
              <a:rPr sz="32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Filtering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67427" y="6421628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等线"/>
                <a:cs typeface="等线"/>
              </a:rPr>
              <a:t>4</a:t>
            </a:r>
            <a:endParaRPr sz="12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8831" y="1132332"/>
            <a:ext cx="11849735" cy="548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48640">
              <a:lnSpc>
                <a:spcPct val="148600"/>
              </a:lnSpc>
              <a:spcBef>
                <a:spcPts val="100"/>
              </a:spcBef>
              <a:buAutoNum type="arabicPlain" startAt="11"/>
              <a:tabLst>
                <a:tab pos="341630" algn="l"/>
              </a:tabLst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McAuley,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Julian, 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Jure Leskovec.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“Hidden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factors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hidden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topics: understanding rating dimensions with review text.” Proceedings of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the 7th ACM 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conference on Recommender systems.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ACM,</a:t>
            </a:r>
            <a:r>
              <a:rPr sz="1400" spc="-2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2013.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  <a:buAutoNum type="arabicPlain" startAt="11"/>
              <a:tabLst>
                <a:tab pos="341630" algn="l"/>
              </a:tabLst>
            </a:pP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Tan Y,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Zhang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M,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Liu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Y, et al.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Rating-Boosted Latent Topics: Understanding Users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Items with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Ratings 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Reviews, IJCAI.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2016, 16:</a:t>
            </a:r>
            <a:r>
              <a:rPr sz="1400" spc="2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2640-2646.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50000"/>
              </a:lnSpc>
              <a:spcBef>
                <a:spcPts val="265"/>
              </a:spcBef>
              <a:buAutoNum type="arabicPlain" startAt="11"/>
              <a:tabLst>
                <a:tab pos="341630" algn="l"/>
              </a:tabLst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Zheng L, Noroozi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V, Yu P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S. Joint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deep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modeling of users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items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using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reviews for recommendation, Proceedings of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the Tenth ACM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International Conference  on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Web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Search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Data Mining. ACM, 2017:</a:t>
            </a:r>
            <a:r>
              <a:rPr sz="1400" spc="-7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425-434.</a:t>
            </a:r>
            <a:endParaRPr sz="1400">
              <a:latin typeface="Calibri"/>
              <a:cs typeface="Calibri"/>
            </a:endParaRPr>
          </a:p>
          <a:p>
            <a:pPr marL="12700" marR="47625">
              <a:lnSpc>
                <a:spcPct val="150000"/>
              </a:lnSpc>
              <a:spcBef>
                <a:spcPts val="360"/>
              </a:spcBef>
              <a:buAutoNum type="arabicPlain" startAt="11"/>
              <a:tabLst>
                <a:tab pos="341630" algn="l"/>
              </a:tabLst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Catherine, Rose,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William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Cohen. “Transnets: Learning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transform for recommendation.” Proceedings of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the Eleventh ACM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Conference on Recommender  Systems.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ACM,</a:t>
            </a:r>
            <a:r>
              <a:rPr sz="1400" spc="-8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2017.</a:t>
            </a:r>
            <a:endParaRPr sz="1400">
              <a:latin typeface="Calibri"/>
              <a:cs typeface="Calibri"/>
            </a:endParaRPr>
          </a:p>
          <a:p>
            <a:pPr marL="12700" marR="120014">
              <a:lnSpc>
                <a:spcPct val="150000"/>
              </a:lnSpc>
              <a:spcBef>
                <a:spcPts val="359"/>
              </a:spcBef>
              <a:buAutoNum type="arabicPlain" startAt="11"/>
              <a:tabLst>
                <a:tab pos="341630" algn="l"/>
              </a:tabLst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Seo S,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Huang J, Yang H, et al.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Interpretable convolutional neural networks with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dual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local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global attention for review rating prediction, Proceedings of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the  Eleventh ACM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Conference on Recommender Systems.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ACM, 2017:</a:t>
            </a:r>
            <a:r>
              <a:rPr sz="1400" spc="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297-305.</a:t>
            </a:r>
            <a:endParaRPr sz="1400">
              <a:latin typeface="Calibri"/>
              <a:cs typeface="Calibri"/>
            </a:endParaRPr>
          </a:p>
          <a:p>
            <a:pPr marL="12700" marR="346710">
              <a:lnSpc>
                <a:spcPct val="150000"/>
              </a:lnSpc>
              <a:spcBef>
                <a:spcPts val="360"/>
              </a:spcBef>
              <a:buSzPct val="85714"/>
              <a:buAutoNum type="arabicPlain" startAt="11"/>
              <a:tabLst>
                <a:tab pos="295275" algn="l"/>
              </a:tabLst>
            </a:pP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Chen C,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Zhang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M,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Liu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Y, et al.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Neural attentional rating regression with review-level explanations, Proceedings of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the 2018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World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Wide Web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Conference on  World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Wide Web.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International World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Wide Web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Conferences Steering Committee,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2018:</a:t>
            </a:r>
            <a:r>
              <a:rPr sz="1400" spc="10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1583-1592.</a:t>
            </a:r>
            <a:endParaRPr sz="1400">
              <a:latin typeface="Calibri"/>
              <a:cs typeface="Calibri"/>
            </a:endParaRPr>
          </a:p>
          <a:p>
            <a:pPr marL="12700" marR="337820">
              <a:lnSpc>
                <a:spcPct val="148600"/>
              </a:lnSpc>
              <a:spcBef>
                <a:spcPts val="285"/>
              </a:spcBef>
              <a:buAutoNum type="arabicPlain" startAt="11"/>
              <a:tabLst>
                <a:tab pos="341630" algn="l"/>
              </a:tabLst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Libing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Wu,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Cong Quan,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Chenliang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Li, Donghong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Ji.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PARL: Let Strangers Speak Out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What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You Like, Proceedings of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the 27th ACM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International Conference on  Information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Knowledge Management.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ACM, 2018:</a:t>
            </a:r>
            <a:r>
              <a:rPr sz="1400" spc="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677-686.</a:t>
            </a:r>
            <a:endParaRPr sz="1400">
              <a:latin typeface="Calibri"/>
              <a:cs typeface="Calibri"/>
            </a:endParaRPr>
          </a:p>
          <a:p>
            <a:pPr marL="12700" marR="251460">
              <a:lnSpc>
                <a:spcPct val="148600"/>
              </a:lnSpc>
              <a:spcBef>
                <a:spcPts val="405"/>
              </a:spcBef>
              <a:buAutoNum type="arabicPlain" startAt="11"/>
              <a:tabLst>
                <a:tab pos="351155" algn="l"/>
              </a:tabLst>
            </a:pP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Wu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L, Quan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C,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Li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C, et al. A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context-aware user-item representation learning for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item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recommendation[J].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ACM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Transactions on Information Systems (TOIS), 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2019, 37(2):</a:t>
            </a:r>
            <a:r>
              <a:rPr sz="1400" spc="-1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22.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  <a:buAutoNum type="arabicPlain" startAt="11"/>
              <a:tabLst>
                <a:tab pos="341630" algn="l"/>
              </a:tabLst>
            </a:pP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Chenliang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Li, Cong Quan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et al. A Capsule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Network for Recommendation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Explaining What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You Like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and Dislike,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SIGIR</a:t>
            </a:r>
            <a:r>
              <a:rPr sz="1400" spc="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74675"/>
            <a:ext cx="170433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200" b="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200" b="0" spc="-5" dirty="0">
                <a:solidFill>
                  <a:srgbClr val="FFFFFF"/>
                </a:solidFill>
                <a:latin typeface="Calibri"/>
                <a:cs typeface="Calibri"/>
              </a:rPr>
              <a:t>fere</a:t>
            </a:r>
            <a:r>
              <a:rPr sz="3200" b="0" spc="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200" b="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200" b="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7123" y="2200148"/>
            <a:ext cx="2316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</a:t>
            </a:r>
            <a:r>
              <a:rPr spc="0" dirty="0"/>
              <a:t>a</a:t>
            </a:r>
            <a:r>
              <a:rPr dirty="0"/>
              <a:t>n</a:t>
            </a:r>
            <a:r>
              <a:rPr spc="-5" dirty="0"/>
              <a:t>ks!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5" y="1079499"/>
            <a:ext cx="7466216" cy="2033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indent="-3606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Microsoft Sans Serif"/>
              <a:buChar char="➢"/>
              <a:tabLst>
                <a:tab pos="373380" algn="l"/>
              </a:tabLst>
            </a:pP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Values </a:t>
            </a:r>
            <a:r>
              <a:rPr sz="2800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2800" spc="-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</a:t>
            </a:r>
            <a:endParaRPr sz="2800">
              <a:latin typeface="Times New Roman"/>
              <a:cs typeface="Times New Roman"/>
            </a:endParaRPr>
          </a:p>
          <a:p>
            <a:pPr marL="469900" algn="just">
              <a:lnSpc>
                <a:spcPct val="100000"/>
              </a:lnSpc>
              <a:spcBef>
                <a:spcPts val="1830"/>
              </a:spcBef>
            </a:pP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User-generated</a:t>
            </a:r>
            <a:r>
              <a:rPr sz="2000" spc="35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content</a:t>
            </a:r>
            <a:endParaRPr sz="2000">
              <a:latin typeface="Times New Roman"/>
              <a:cs typeface="Times New Roman"/>
            </a:endParaRPr>
          </a:p>
          <a:p>
            <a:pPr marL="469900" algn="just">
              <a:lnSpc>
                <a:spcPct val="100000"/>
              </a:lnSpc>
              <a:spcBef>
                <a:spcPts val="1700"/>
              </a:spcBef>
            </a:pP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Help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to discover user’s</a:t>
            </a:r>
            <a:r>
              <a:rPr sz="2000" spc="3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opinions</a:t>
            </a:r>
            <a:endParaRPr sz="2000">
              <a:latin typeface="Times New Roman"/>
              <a:cs typeface="Times New Roman"/>
            </a:endParaRPr>
          </a:p>
          <a:p>
            <a:pPr marL="469900" algn="just">
              <a:lnSpc>
                <a:spcPct val="100000"/>
              </a:lnSpc>
              <a:spcBef>
                <a:spcPts val="1700"/>
              </a:spcBef>
            </a:pP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Modeling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new users: textual content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tells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more than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numeric</a:t>
            </a:r>
            <a:r>
              <a:rPr sz="2000" spc="39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rating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10415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Exploitation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Review (Review-based Recommender</a:t>
            </a:r>
            <a:r>
              <a:rPr sz="32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System)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0127" y="6463275"/>
            <a:ext cx="806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dirty="0">
                <a:solidFill>
                  <a:srgbClr val="898989"/>
                </a:solidFill>
                <a:latin typeface="等线"/>
                <a:cs typeface="等线"/>
              </a:rPr>
              <a:t>5</a:t>
            </a:r>
            <a:endParaRPr sz="1200">
              <a:latin typeface="等线"/>
              <a:cs typeface="等线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B8590C-61DF-42A3-807D-3008544DB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95" y="3886200"/>
            <a:ext cx="5609305" cy="12652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10415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spc="-5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0127" y="6463275"/>
            <a:ext cx="806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dirty="0">
                <a:solidFill>
                  <a:srgbClr val="898989"/>
                </a:solidFill>
                <a:latin typeface="等线"/>
                <a:cs typeface="等线"/>
              </a:rPr>
              <a:t>5</a:t>
            </a:r>
            <a:endParaRPr sz="1200">
              <a:latin typeface="等线"/>
              <a:cs typeface="等线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5E198C0-66A1-4376-A8E9-3BF24AEA2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539000"/>
            <a:ext cx="5675232" cy="3780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F148747-08C6-42C4-87EF-3468D40ED0D2}"/>
              </a:ext>
            </a:extLst>
          </p:cNvPr>
          <p:cNvSpPr/>
          <p:nvPr/>
        </p:nvSpPr>
        <p:spPr>
          <a:xfrm>
            <a:off x="3478966" y="3922349"/>
            <a:ext cx="2882900" cy="1396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15137E-34FB-444B-AE76-386C4C706277}"/>
              </a:ext>
            </a:extLst>
          </p:cNvPr>
          <p:cNvSpPr/>
          <p:nvPr/>
        </p:nvSpPr>
        <p:spPr>
          <a:xfrm>
            <a:off x="6476166" y="3922349"/>
            <a:ext cx="2882900" cy="1396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0725FC-9078-4222-B047-B456051CF42C}"/>
              </a:ext>
            </a:extLst>
          </p:cNvPr>
          <p:cNvSpPr/>
          <p:nvPr/>
        </p:nvSpPr>
        <p:spPr>
          <a:xfrm>
            <a:off x="1338905" y="4129800"/>
            <a:ext cx="18168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3A1F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Emphasis</a:t>
            </a:r>
            <a:r>
              <a:rPr lang="zh-CN" altLang="en-US" sz="1600">
                <a:solidFill>
                  <a:srgbClr val="3A1F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solidFill>
                <a:srgbClr val="3A1F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3A1F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3A1F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 modeling</a:t>
            </a:r>
            <a:endParaRPr lang="en-US" altLang="zh-CN" sz="1600" dirty="0">
              <a:solidFill>
                <a:srgbClr val="3A1F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86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65276"/>
            <a:ext cx="11426190" cy="54707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indent="-3606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7338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Using Topic Model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to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learn latent factors from</a:t>
            </a:r>
            <a:r>
              <a:rPr sz="2600" spc="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text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95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HFT[J.J. McAuley et al.Recsys’13],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CTR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[C. Wang et al. KDD’11] and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RBLT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[Y. Tan et al.</a:t>
            </a:r>
            <a:r>
              <a:rPr sz="2000" spc="-22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IJCAI’16]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580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These methods belong to the category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bag-of-words (BOW)</a:t>
            </a:r>
            <a:r>
              <a:rPr sz="2000" spc="-3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373380" indent="-360680">
              <a:lnSpc>
                <a:spcPct val="100000"/>
              </a:lnSpc>
              <a:spcBef>
                <a:spcPts val="5"/>
              </a:spcBef>
              <a:buClr>
                <a:srgbClr val="0B1B4A"/>
              </a:buClr>
              <a:buFont typeface="Arial"/>
              <a:buChar char="➢"/>
              <a:tabLst>
                <a:tab pos="37338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Deep text-based</a:t>
            </a:r>
            <a:r>
              <a:rPr sz="2600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model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75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BOW-based Deep Model: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CDL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[H. Wang et al.</a:t>
            </a:r>
            <a:r>
              <a:rPr sz="2000" spc="-32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KDD’15]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MF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+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neural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treatment: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CMLE [W. Zhang et al. IJCAI’16], ConvMF[D.H. Kim et al.</a:t>
            </a:r>
            <a:r>
              <a:rPr sz="2000" spc="-2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Recsys’16]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Parallel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CNN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models: DeepCoNN [L. Zhang et al. WSDM’17], TransNet [R. Catherine et al.</a:t>
            </a:r>
            <a:r>
              <a:rPr sz="2000" spc="-2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Recsys’17]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373380" indent="-360680">
              <a:lnSpc>
                <a:spcPct val="100000"/>
              </a:lnSpc>
              <a:buClr>
                <a:srgbClr val="0B1B4A"/>
              </a:buClr>
              <a:buFont typeface="Arial"/>
              <a:buChar char="➢"/>
              <a:tabLst>
                <a:tab pos="37338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Drawbacks: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70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These methods neglect the diverse and complex interactions between users and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items</a:t>
            </a:r>
            <a:r>
              <a:rPr sz="2000" spc="-3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605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Black-box property makes Deep models conduct less interpretable</a:t>
            </a:r>
            <a:r>
              <a:rPr sz="2000" spc="-3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recommendation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46685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Rating Prediction from</a:t>
            </a:r>
            <a:r>
              <a:rPr sz="3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54727" y="6450575"/>
            <a:ext cx="131445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等线"/>
                <a:cs typeface="等线"/>
              </a:rPr>
              <a:t>8</a:t>
            </a:fld>
            <a:endParaRPr sz="12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76201"/>
            <a:ext cx="3048000" cy="99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784" y="1065276"/>
            <a:ext cx="13105016" cy="4939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indent="-360680">
              <a:lnSpc>
                <a:spcPct val="100000"/>
              </a:lnSpc>
              <a:spcBef>
                <a:spcPts val="100"/>
              </a:spcBef>
              <a:buClr>
                <a:srgbClr val="0B1B4A"/>
              </a:buClr>
              <a:buFont typeface="Arial"/>
              <a:buChar char="➢"/>
              <a:tabLst>
                <a:tab pos="37338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With attention mechanism,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RRS </a:t>
            </a: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can offer semantic interpretation for</a:t>
            </a:r>
            <a:r>
              <a:rPr sz="2600" spc="1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solidFill>
                  <a:srgbClr val="002060"/>
                </a:solidFill>
                <a:latin typeface="Times New Roman"/>
                <a:cs typeface="Times New Roman"/>
              </a:rPr>
              <a:t>recommendation</a:t>
            </a:r>
            <a:endParaRPr sz="2600">
              <a:latin typeface="Times New Roman"/>
              <a:cs typeface="Times New Roman"/>
            </a:endParaRPr>
          </a:p>
          <a:p>
            <a:pPr marL="373380" indent="-360680">
              <a:lnSpc>
                <a:spcPct val="100000"/>
              </a:lnSpc>
              <a:spcBef>
                <a:spcPts val="2185"/>
              </a:spcBef>
              <a:buClr>
                <a:srgbClr val="0B1B4A"/>
              </a:buClr>
              <a:buFont typeface="Arial"/>
              <a:buChar char="➢"/>
              <a:tabLst>
                <a:tab pos="37338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Attention-based</a:t>
            </a:r>
            <a:r>
              <a:rPr sz="2600" spc="-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70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D-Attn [S. Seo et al. Recsys’17]: Combining local and global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attention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on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review</a:t>
            </a:r>
            <a:r>
              <a:rPr sz="2000" spc="-2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text</a:t>
            </a:r>
            <a:endParaRPr sz="2000">
              <a:latin typeface="Times New Roman"/>
              <a:cs typeface="Times New Roman"/>
            </a:endParaRPr>
          </a:p>
          <a:p>
            <a:pPr marL="733425" marR="1377950" indent="-263525">
              <a:lnSpc>
                <a:spcPct val="150000"/>
              </a:lnSpc>
              <a:spcBef>
                <a:spcPts val="405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NARRE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[C.Chen et al. WWW’18]: Predicting the rating and learning the usefulness </a:t>
            </a:r>
            <a:r>
              <a:rPr sz="200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2000" spc="-32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reviews</a:t>
            </a: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</a:p>
          <a:p>
            <a:pPr marL="733425" marR="1377950" indent="-263525">
              <a:lnSpc>
                <a:spcPct val="150000"/>
              </a:lnSpc>
              <a:spcBef>
                <a:spcPts val="405"/>
              </a:spcBef>
            </a:pPr>
            <a:r>
              <a:rPr lang="en-US" altLang="zh-CN" sz="2000" spc="-5">
                <a:solidFill>
                  <a:srgbClr val="002060"/>
                </a:solidFill>
                <a:latin typeface="Times New Roman"/>
                <a:cs typeface="Times New Roman"/>
              </a:rPr>
              <a:t>  </a:t>
            </a:r>
            <a:r>
              <a:rPr sz="2000" spc="-5">
                <a:solidFill>
                  <a:srgbClr val="002060"/>
                </a:solidFill>
                <a:latin typeface="Times New Roman"/>
                <a:cs typeface="Times New Roman"/>
              </a:rPr>
              <a:t>MPCN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[Tay et al. KDD’18],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CARL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[Wu et al. TOIS’19], DAML [Liu et al.</a:t>
            </a:r>
            <a:r>
              <a:rPr sz="2000" spc="-21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KDD’19]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373380" indent="-360680">
              <a:lnSpc>
                <a:spcPct val="100000"/>
              </a:lnSpc>
              <a:spcBef>
                <a:spcPts val="5"/>
              </a:spcBef>
              <a:buClr>
                <a:srgbClr val="0B1B4A"/>
              </a:buClr>
              <a:buFont typeface="Arial"/>
              <a:buChar char="➢"/>
              <a:tabLst>
                <a:tab pos="373380" algn="l"/>
              </a:tabLst>
            </a:pPr>
            <a:r>
              <a:rPr sz="2600" spc="-5" dirty="0">
                <a:solidFill>
                  <a:srgbClr val="002060"/>
                </a:solidFill>
                <a:latin typeface="Times New Roman"/>
                <a:cs typeface="Times New Roman"/>
              </a:rPr>
              <a:t>Aspect-based</a:t>
            </a:r>
            <a:r>
              <a:rPr sz="2600" spc="-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Times New Roman"/>
                <a:cs typeface="Times New Roman"/>
              </a:rPr>
              <a:t>RRS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00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CNN/RNN+Attention based network to extract aspect-level</a:t>
            </a:r>
            <a:r>
              <a:rPr sz="2000" spc="-3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features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680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ANR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[Chin et al. CIKM’18], 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CARP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[Li et al. SIGIR’19], TarMF [Lu et al.</a:t>
            </a:r>
            <a:r>
              <a:rPr sz="2000" spc="-2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WWW’18]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05"/>
              </a:spcBef>
            </a:pPr>
            <a:r>
              <a:rPr sz="2000" spc="375">
                <a:solidFill>
                  <a:srgbClr val="0B1B4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060"/>
                </a:solidFill>
                <a:latin typeface="Times New Roman"/>
                <a:cs typeface="Times New Roman"/>
              </a:rPr>
              <a:t>Offer better rating prediction accuracy and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semantic</a:t>
            </a:r>
            <a:r>
              <a:rPr sz="2000" spc="-3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imes New Roman"/>
                <a:cs typeface="Times New Roman"/>
              </a:rPr>
              <a:t>interpretation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01"/>
            <a:ext cx="12192000" cy="9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994" y="83819"/>
            <a:ext cx="6350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 Learning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Attention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54727" y="6450575"/>
            <a:ext cx="131445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等线"/>
                <a:cs typeface="等线"/>
              </a:rPr>
              <a:t>9</a:t>
            </a:fld>
            <a:endParaRPr sz="12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206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3409</Words>
  <Application>Microsoft Office PowerPoint</Application>
  <PresentationFormat>宽屏</PresentationFormat>
  <Paragraphs>479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4" baseType="lpstr">
      <vt:lpstr>NimbusRomNo9L-Regu</vt:lpstr>
      <vt:lpstr>等线</vt:lpstr>
      <vt:lpstr>宋体</vt:lpstr>
      <vt:lpstr>微软雅黑</vt:lpstr>
      <vt:lpstr>Arial</vt:lpstr>
      <vt:lpstr>Calibri</vt:lpstr>
      <vt:lpstr>Cambria</vt:lpstr>
      <vt:lpstr>Century Gothic</vt:lpstr>
      <vt:lpstr>Lucida Sans</vt:lpstr>
      <vt:lpstr>Microsoft Sans Serif</vt:lpstr>
      <vt:lpstr>Tahoma</vt:lpstr>
      <vt:lpstr>Times New Roman</vt:lpstr>
      <vt:lpstr>Office Theme</vt:lpstr>
      <vt:lpstr>A Sketch of Review-based Recommender  System</vt:lpstr>
      <vt:lpstr>Agenda</vt:lpstr>
      <vt:lpstr>Introduction on Recommender System</vt:lpstr>
      <vt:lpstr>Introduction on Recommender System</vt:lpstr>
      <vt:lpstr>Related Work: Interaction based Collaborative Filtering</vt:lpstr>
      <vt:lpstr>Exploitation of Review (Review-based Recommender System)</vt:lpstr>
      <vt:lpstr>Problem</vt:lpstr>
      <vt:lpstr>Rating Prediction from Text</vt:lpstr>
      <vt:lpstr>Deep Learning with Attention for RRS</vt:lpstr>
      <vt:lpstr>Agenda</vt:lpstr>
      <vt:lpstr>Deep Text-based model</vt:lpstr>
      <vt:lpstr>Deep Text-based model</vt:lpstr>
      <vt:lpstr>Deep Text-based model</vt:lpstr>
      <vt:lpstr>Deep Text-based model</vt:lpstr>
      <vt:lpstr>Deep Text-based model</vt:lpstr>
      <vt:lpstr>Deep Text-based model</vt:lpstr>
      <vt:lpstr>Deep Text-based model</vt:lpstr>
      <vt:lpstr>Attention-based RRS</vt:lpstr>
      <vt:lpstr>Attention-based RRS</vt:lpstr>
      <vt:lpstr>Attention-based RRS</vt:lpstr>
      <vt:lpstr>Disadvantage of separate modeling of user items</vt:lpstr>
      <vt:lpstr>Attention-based RRS</vt:lpstr>
      <vt:lpstr>Attention-based RRS</vt:lpstr>
      <vt:lpstr>Attention-based RRS</vt:lpstr>
      <vt:lpstr>Attention-based RRS</vt:lpstr>
      <vt:lpstr>Attention-based RRS</vt:lpstr>
      <vt:lpstr>Attention-based RRS</vt:lpstr>
      <vt:lpstr>Attention-based RRS</vt:lpstr>
      <vt:lpstr>Attention-based RRS</vt:lpstr>
      <vt:lpstr>Attention-based RRS</vt:lpstr>
      <vt:lpstr>Attention-based RRS</vt:lpstr>
      <vt:lpstr>Attention-based RRS</vt:lpstr>
      <vt:lpstr>Challenge</vt:lpstr>
      <vt:lpstr>Overview</vt:lpstr>
      <vt:lpstr>Agenda</vt:lpstr>
      <vt:lpstr>Aspect-based RRS</vt:lpstr>
      <vt:lpstr>Aspect-based RRS</vt:lpstr>
      <vt:lpstr>Aspect-based RRS</vt:lpstr>
      <vt:lpstr>Agenda</vt:lpstr>
      <vt:lpstr>Exploiting Auxiliary Review</vt:lpstr>
      <vt:lpstr>Exploiting Auxiliary Review</vt:lpstr>
      <vt:lpstr>Exploiting Auxiliary Review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Reference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Sketch of Review-based Recommender  System</dc:title>
  <dc:creator>lenovo</dc:creator>
  <cp:lastModifiedBy>H erumw</cp:lastModifiedBy>
  <cp:revision>35</cp:revision>
  <dcterms:created xsi:type="dcterms:W3CDTF">2021-03-23T16:50:15Z</dcterms:created>
  <dcterms:modified xsi:type="dcterms:W3CDTF">2021-04-06T15:04:18Z</dcterms:modified>
</cp:coreProperties>
</file>